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56" r:id="rId4"/>
    <p:sldId id="267" r:id="rId5"/>
    <p:sldId id="268" r:id="rId6"/>
    <p:sldId id="269" r:id="rId7"/>
    <p:sldId id="262" r:id="rId8"/>
    <p:sldId id="270" r:id="rId9"/>
    <p:sldId id="263" r:id="rId10"/>
    <p:sldId id="261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98"/>
    <p:restoredTop sz="94704"/>
  </p:normalViewPr>
  <p:slideViewPr>
    <p:cSldViewPr snapToGrid="0" snapToObjects="1" showGuides="1">
      <p:cViewPr varScale="1">
        <p:scale>
          <a:sx n="142" d="100"/>
          <a:sy n="142" d="100"/>
        </p:scale>
        <p:origin x="68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jpg>
</file>

<file path=ppt/media/image17.jpg>
</file>

<file path=ppt/media/image18.JPG>
</file>

<file path=ppt/media/image2.sv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F4426-1E76-3543-AF64-B10919209ED2}" type="datetimeFigureOut">
              <a:t>2020/1/21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6A24C-0943-024E-9B92-635F2F1C4B47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57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B402D8-ECA8-BF4B-AC79-61B10CE81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289230-BD67-DF49-B8E8-47955B777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28180E-3CD7-7941-BE38-72D7B8C3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5914F9-1F48-BC4C-9907-675FDFB6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1D664C-8C66-094E-92A1-03799253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67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C9E2FA-0CE0-FB41-B597-585C2787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0A4439-2F47-AA4C-B920-FC683C302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326BD4-EE19-F44B-88C6-13B0C3CD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302082-4488-0E45-B459-27E896F8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259E94-E37E-9548-9E08-CC6E88D0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3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113BC5-FEEC-3441-A001-403C95B88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F1A265-7936-6B43-96B4-04C6FB1DC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E45506-C33D-B948-9AC3-08C16A39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524DE-C37A-4645-8A21-8517F737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736DA-C155-8744-A549-901DD851F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72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3A059A-1C93-9647-8134-18199C6E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E0257A-9B7C-DE40-9703-03228310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2D14B-311A-7141-88B9-70F4368FB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4AF8B0-13C9-6647-B19D-A066511C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333671-095D-BF47-85BA-DEDDB9411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64C8A-D00E-B949-915C-81E5B229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BD217-9B2A-314B-BF5E-0BE6C6034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80EADF-680D-8742-B864-D1C473AD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F82081-7083-7848-9F45-ECC5280D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53DAF6-BAB6-8740-8BB9-C008FE2C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8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EB6AF9-6810-7945-8C68-2DBDC4F8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F73DB9-A35C-0C40-9E28-82C164E7C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8E575-671A-BA4D-B206-00467A294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9C613A3-6FA3-9340-9107-8108AFEE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3C52BF-2678-594C-A556-5A51B09D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DB0004C-8AE5-EE4D-AB2E-272B01A2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607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5C1E5-0736-4B41-A52B-226466590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3206440-3F10-C243-9DF4-67A86DEE1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8B46E0-46DE-0440-A20C-71F49E135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15477B4-A34E-8E4A-8B07-E23E48C3F9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631588C-9DBC-564A-A062-B10013A8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76D202-E6D7-0241-9590-8BC0E90F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933212-6CF8-214A-8049-C9D116B2D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89B9F23-6D7D-364D-87F7-2008A4D5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90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72F357-2E97-FB41-A3E8-6CAE6B7D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6D5F0E4-D68A-1C46-975D-A7B28D6C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CB6A9C-1195-A642-A0E6-2AF3BF7D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6494DA-58E5-094D-B0A8-3E6F69A2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41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97278D-5A84-3940-9D2B-F1BD366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9E671A-AD8E-6344-B5D4-67DC7AF7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76D22A-0AD4-464F-B53D-EF02682A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63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67D9D-1343-1949-B1D3-2B6726CD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EA21F2-EB17-8F4C-B2F4-96DFA408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22C73F-A9D9-3D4B-B1AB-B667B77B4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AE2ED6-E261-414C-BB1F-31F99EACF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F0F73A-102A-514E-82B3-0497DBB1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44202E-E4A5-F544-8B56-9F123B7C7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33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DD756D-59A9-E84E-8B38-9E294018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4BBF66A-24EA-704B-AB50-1006F2BFF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723DB2-C8DB-E642-84C2-8D013577F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1FBA7A-5C7F-3847-8B19-B30CBAE6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AEEAF90-EF71-6C4E-AD55-195328C0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6C4038-E6AF-A644-8B0F-C8FEC23D3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61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34295E2-CFB7-B047-93B0-8C8ECD09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941DC7-133B-FB46-AA00-79452F40C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74D2CE-0960-2146-AC1A-98118208D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B6C1-0A8E-C946-8FF3-B56BE693DFD7}" type="datetimeFigureOut"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47CC4-DD65-AF40-BB11-E1F6E1DC2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6E5EB4-B8B8-7F48-87D8-7679E636F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70B6-0A40-E940-A9F8-92EC731D2AE9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40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E164D490-1269-5943-AD46-55BDDDDA47A8}"/>
              </a:ext>
            </a:extLst>
          </p:cNvPr>
          <p:cNvGrpSpPr/>
          <p:nvPr/>
        </p:nvGrpSpPr>
        <p:grpSpPr>
          <a:xfrm>
            <a:off x="107572" y="546849"/>
            <a:ext cx="11964891" cy="3443319"/>
            <a:chOff x="107572" y="546849"/>
            <a:chExt cx="11964891" cy="3443319"/>
          </a:xfrm>
        </p:grpSpPr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F5DA2530-6F9A-D144-AC33-5522AD5B31C8}"/>
                </a:ext>
              </a:extLst>
            </p:cNvPr>
            <p:cNvGrpSpPr/>
            <p:nvPr/>
          </p:nvGrpSpPr>
          <p:grpSpPr>
            <a:xfrm>
              <a:off x="107572" y="546849"/>
              <a:ext cx="3729317" cy="3443318"/>
              <a:chOff x="107574" y="546849"/>
              <a:chExt cx="3729317" cy="3443318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AEB9CC3C-0983-4045-AADF-A57994ACDE15}"/>
                  </a:ext>
                </a:extLst>
              </p:cNvPr>
              <p:cNvGrpSpPr/>
              <p:nvPr/>
            </p:nvGrpSpPr>
            <p:grpSpPr>
              <a:xfrm>
                <a:off x="107574" y="546849"/>
                <a:ext cx="3729317" cy="2796988"/>
                <a:chOff x="1479176" y="385482"/>
                <a:chExt cx="3729317" cy="2796988"/>
              </a:xfrm>
            </p:grpSpPr>
            <p:sp>
              <p:nvSpPr>
                <p:cNvPr id="4" name="正方形/長方形 3">
                  <a:extLst>
                    <a:ext uri="{FF2B5EF4-FFF2-40B4-BE49-F238E27FC236}">
                      <a16:creationId xmlns:a16="http://schemas.microsoft.com/office/drawing/2014/main" id="{0945699E-BB65-E249-A1EF-98AB1BFB2A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479176" y="385482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" name="正方形/長方形 4">
                  <a:extLst>
                    <a:ext uri="{FF2B5EF4-FFF2-40B4-BE49-F238E27FC236}">
                      <a16:creationId xmlns:a16="http://schemas.microsoft.com/office/drawing/2014/main" id="{C619B4C9-3304-3C4D-9346-FBFC992218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4798" y="1398494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B3B96A3A-6030-B841-853D-5F9983C3AC82}"/>
                  </a:ext>
                </a:extLst>
              </p:cNvPr>
              <p:cNvSpPr txBox="1"/>
              <p:nvPr/>
            </p:nvSpPr>
            <p:spPr>
              <a:xfrm>
                <a:off x="107574" y="3343836"/>
                <a:ext cx="372931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Ground Truth</a:t>
                </a:r>
              </a:p>
            </p:txBody>
          </p:sp>
        </p:grp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835D45AE-72D5-C04E-914D-1C6ECC481AFE}"/>
                </a:ext>
              </a:extLst>
            </p:cNvPr>
            <p:cNvGrpSpPr/>
            <p:nvPr/>
          </p:nvGrpSpPr>
          <p:grpSpPr>
            <a:xfrm>
              <a:off x="4225359" y="546849"/>
              <a:ext cx="3729318" cy="3443319"/>
              <a:chOff x="4225359" y="546849"/>
              <a:chExt cx="3729318" cy="3443319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437672A1-0234-E949-AFA5-F1650A98D55E}"/>
                  </a:ext>
                </a:extLst>
              </p:cNvPr>
              <p:cNvGrpSpPr/>
              <p:nvPr/>
            </p:nvGrpSpPr>
            <p:grpSpPr>
              <a:xfrm>
                <a:off x="4225360" y="546849"/>
                <a:ext cx="3729317" cy="2796988"/>
                <a:chOff x="1541929" y="3684495"/>
                <a:chExt cx="3729317" cy="2796988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AAC237F5-13C1-1444-831E-71D89BBB28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1929" y="3684495"/>
                  <a:ext cx="3729317" cy="27969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A3666BBA-5DAF-8E42-98CC-7C39104853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58891" y="4061012"/>
                  <a:ext cx="1697319" cy="1272989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E828BB9B-AD1C-4A43-84A9-57C2F1492451}"/>
                  </a:ext>
                </a:extLst>
              </p:cNvPr>
              <p:cNvSpPr txBox="1"/>
              <p:nvPr/>
            </p:nvSpPr>
            <p:spPr>
              <a:xfrm>
                <a:off x="4225359" y="3343837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Predicted Image</a:t>
                </a: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2A56B6C7-3329-2942-B69B-B6231159169F}"/>
                </a:ext>
              </a:extLst>
            </p:cNvPr>
            <p:cNvGrpSpPr/>
            <p:nvPr/>
          </p:nvGrpSpPr>
          <p:grpSpPr>
            <a:xfrm>
              <a:off x="8343146" y="546849"/>
              <a:ext cx="3729317" cy="3443318"/>
              <a:chOff x="8343146" y="546849"/>
              <a:chExt cx="3729317" cy="3443318"/>
            </a:xfrm>
          </p:grpSpPr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92B4844-C424-314B-B3B9-498374B0EBB9}"/>
                  </a:ext>
                </a:extLst>
              </p:cNvPr>
              <p:cNvSpPr txBox="1"/>
              <p:nvPr/>
            </p:nvSpPr>
            <p:spPr>
              <a:xfrm>
                <a:off x="8343146" y="3343836"/>
                <a:ext cx="372931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3600">
                    <a:latin typeface="Arial" panose="020B0604020202020204" pitchFamily="34" charset="0"/>
                    <a:cs typeface="Arial" panose="020B0604020202020204" pitchFamily="34" charset="0"/>
                  </a:rPr>
                  <a:t>IoU</a:t>
                </a:r>
              </a:p>
            </p:txBody>
          </p:sp>
          <p:grpSp>
            <p:nvGrpSpPr>
              <p:cNvPr id="30" name="グループ化 29">
                <a:extLst>
                  <a:ext uri="{FF2B5EF4-FFF2-40B4-BE49-F238E27FC236}">
                    <a16:creationId xmlns:a16="http://schemas.microsoft.com/office/drawing/2014/main" id="{2EA91B0F-619A-8E4C-A7AC-99213F6B796A}"/>
                  </a:ext>
                </a:extLst>
              </p:cNvPr>
              <p:cNvGrpSpPr/>
              <p:nvPr/>
            </p:nvGrpSpPr>
            <p:grpSpPr>
              <a:xfrm>
                <a:off x="8343146" y="546849"/>
                <a:ext cx="3729317" cy="2796988"/>
                <a:chOff x="8343146" y="546849"/>
                <a:chExt cx="3729317" cy="2796988"/>
              </a:xfrm>
            </p:grpSpPr>
            <p:grpSp>
              <p:nvGrpSpPr>
                <p:cNvPr id="23" name="グループ化 22">
                  <a:extLst>
                    <a:ext uri="{FF2B5EF4-FFF2-40B4-BE49-F238E27FC236}">
                      <a16:creationId xmlns:a16="http://schemas.microsoft.com/office/drawing/2014/main" id="{9B5F2EC5-4E93-B14F-8FA3-F6DCB84487F4}"/>
                    </a:ext>
                  </a:extLst>
                </p:cNvPr>
                <p:cNvGrpSpPr/>
                <p:nvPr/>
              </p:nvGrpSpPr>
              <p:grpSpPr>
                <a:xfrm>
                  <a:off x="8343146" y="546849"/>
                  <a:ext cx="3729317" cy="2796988"/>
                  <a:chOff x="6705600" y="3684495"/>
                  <a:chExt cx="3729317" cy="2796988"/>
                </a:xfrm>
              </p:grpSpPr>
              <p:sp>
                <p:nvSpPr>
                  <p:cNvPr id="15" name="正方形/長方形 14">
                    <a:extLst>
                      <a:ext uri="{FF2B5EF4-FFF2-40B4-BE49-F238E27FC236}">
                        <a16:creationId xmlns:a16="http://schemas.microsoft.com/office/drawing/2014/main" id="{76B127FB-CFCF-FE40-A4D0-86BF45722E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705600" y="3684495"/>
                    <a:ext cx="3729317" cy="279698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6" name="正方形/長方形 15">
                    <a:extLst>
                      <a:ext uri="{FF2B5EF4-FFF2-40B4-BE49-F238E27FC236}">
                        <a16:creationId xmlns:a16="http://schemas.microsoft.com/office/drawing/2014/main" id="{D864028E-85D6-2C42-851D-BBAC13052B5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2" y="4697507"/>
                    <a:ext cx="1697319" cy="1272989"/>
                  </a:xfrm>
                  <a:prstGeom prst="rect">
                    <a:avLst/>
                  </a:prstGeom>
                  <a:solidFill>
                    <a:srgbClr val="C00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7" name="正方形/長方形 16">
                    <a:extLst>
                      <a:ext uri="{FF2B5EF4-FFF2-40B4-BE49-F238E27FC236}">
                        <a16:creationId xmlns:a16="http://schemas.microsoft.com/office/drawing/2014/main" id="{206A425A-CED5-074C-9BE1-09AE2D8F1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22562" y="4061012"/>
                    <a:ext cx="1697319" cy="1272989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0" name="フリーフォーム 19">
                    <a:extLst>
                      <a:ext uri="{FF2B5EF4-FFF2-40B4-BE49-F238E27FC236}">
                        <a16:creationId xmlns:a16="http://schemas.microsoft.com/office/drawing/2014/main" id="{FF73A55A-1ACA-7B41-B597-950D6D67E1D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071221" y="4697506"/>
                    <a:ext cx="848659" cy="636494"/>
                  </a:xfrm>
                  <a:custGeom>
                    <a:avLst/>
                    <a:gdLst>
                      <a:gd name="connsiteX0" fmla="*/ 0 w 848659"/>
                      <a:gd name="connsiteY0" fmla="*/ 0 h 636494"/>
                      <a:gd name="connsiteX1" fmla="*/ 848659 w 848659"/>
                      <a:gd name="connsiteY1" fmla="*/ 0 h 636494"/>
                      <a:gd name="connsiteX2" fmla="*/ 848659 w 848659"/>
                      <a:gd name="connsiteY2" fmla="*/ 636494 h 636494"/>
                      <a:gd name="connsiteX3" fmla="*/ 0 w 848659"/>
                      <a:gd name="connsiteY3" fmla="*/ 636494 h 636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48659" h="636494">
                        <a:moveTo>
                          <a:pt x="0" y="0"/>
                        </a:moveTo>
                        <a:lnTo>
                          <a:pt x="848659" y="0"/>
                        </a:lnTo>
                        <a:lnTo>
                          <a:pt x="848659" y="636494"/>
                        </a:lnTo>
                        <a:lnTo>
                          <a:pt x="0" y="636494"/>
                        </a:lnTo>
                        <a:close/>
                      </a:path>
                    </a:pathLst>
                  </a:custGeom>
                  <a:solidFill>
                    <a:srgbClr val="00B050"/>
                  </a:solidFill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27" name="四角形吹き出し 26">
                  <a:extLst>
                    <a:ext uri="{FF2B5EF4-FFF2-40B4-BE49-F238E27FC236}">
                      <a16:creationId xmlns:a16="http://schemas.microsoft.com/office/drawing/2014/main" id="{69603112-B575-E84F-BB0B-B19F8FDD6CA5}"/>
                    </a:ext>
                  </a:extLst>
                </p:cNvPr>
                <p:cNvSpPr/>
                <p:nvPr/>
              </p:nvSpPr>
              <p:spPr>
                <a:xfrm>
                  <a:off x="8528406" y="2303930"/>
                  <a:ext cx="742668" cy="537884"/>
                </a:xfrm>
                <a:prstGeom prst="wedgeRectCallout">
                  <a:avLst>
                    <a:gd name="adj1" fmla="val 36672"/>
                    <a:gd name="adj2" fmla="val -102499"/>
                  </a:avLst>
                </a:prstGeom>
                <a:solidFill>
                  <a:srgbClr val="FFC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FP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四角形吹き出し 27">
                  <a:extLst>
                    <a:ext uri="{FF2B5EF4-FFF2-40B4-BE49-F238E27FC236}">
                      <a16:creationId xmlns:a16="http://schemas.microsoft.com/office/drawing/2014/main" id="{51E05B8C-BDC8-3940-B582-8B8801DE87BE}"/>
                    </a:ext>
                  </a:extLst>
                </p:cNvPr>
                <p:cNvSpPr/>
                <p:nvPr/>
              </p:nvSpPr>
              <p:spPr>
                <a:xfrm>
                  <a:off x="10051621" y="2474260"/>
                  <a:ext cx="742668" cy="537884"/>
                </a:xfrm>
                <a:prstGeom prst="wedgeRectCallout">
                  <a:avLst>
                    <a:gd name="adj1" fmla="val -28013"/>
                    <a:gd name="adj2" fmla="val -114166"/>
                  </a:avLst>
                </a:prstGeom>
                <a:solidFill>
                  <a:srgbClr val="00B05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ja-JP" sz="2800" b="1">
                      <a:solidFill>
                        <a:schemeClr val="tx1"/>
                      </a:solidFill>
                    </a:rPr>
                    <a:t>T</a:t>
                  </a:r>
                  <a:r>
                    <a:rPr kumimoji="1" lang="en-US" altLang="ja-JP" sz="2800" b="1">
                      <a:solidFill>
                        <a:schemeClr val="tx1"/>
                      </a:solidFill>
                    </a:rPr>
                    <a:t>P</a:t>
                  </a:r>
                  <a:endParaRPr kumimoji="1" lang="ja-JP" altLang="en-US" sz="2800" b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四角形吹き出し 28">
                  <a:extLst>
                    <a:ext uri="{FF2B5EF4-FFF2-40B4-BE49-F238E27FC236}">
                      <a16:creationId xmlns:a16="http://schemas.microsoft.com/office/drawing/2014/main" id="{94D5B81F-3FBD-7445-A827-7F214FE1E9DD}"/>
                    </a:ext>
                  </a:extLst>
                </p:cNvPr>
                <p:cNvSpPr/>
                <p:nvPr/>
              </p:nvSpPr>
              <p:spPr>
                <a:xfrm>
                  <a:off x="11182757" y="923366"/>
                  <a:ext cx="742668" cy="537884"/>
                </a:xfrm>
                <a:prstGeom prst="wedgeRectCallout">
                  <a:avLst>
                    <a:gd name="adj1" fmla="val -47824"/>
                    <a:gd name="adj2" fmla="val 84166"/>
                  </a:avLst>
                </a:prstGeom>
                <a:solidFill>
                  <a:srgbClr val="C00000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2800" b="1">
                      <a:solidFill>
                        <a:schemeClr val="bg1"/>
                      </a:solidFill>
                    </a:rPr>
                    <a:t>FN</a:t>
                  </a:r>
                  <a:endParaRPr kumimoji="1" lang="ja-JP" altLang="en-US" sz="2800" b="1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131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E91C30D9-D9BB-5D4B-9012-9BAF704A2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8" r="1194" b="29552"/>
          <a:stretch/>
        </p:blipFill>
        <p:spPr>
          <a:xfrm>
            <a:off x="13840945" y="3224129"/>
            <a:ext cx="3710269" cy="225462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DE71E4A-434F-E944-8367-DCBEBBE69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0" t="11933" r="11739" b="23949"/>
          <a:stretch/>
        </p:blipFill>
        <p:spPr>
          <a:xfrm>
            <a:off x="12316513" y="4453876"/>
            <a:ext cx="3299011" cy="205203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84DA9E5-34F6-9740-9CE8-DD995654DA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1" t="11344" r="19617" b="26191"/>
          <a:stretch/>
        </p:blipFill>
        <p:spPr>
          <a:xfrm>
            <a:off x="15696079" y="4453876"/>
            <a:ext cx="3315004" cy="2052037"/>
          </a:xfrm>
          <a:prstGeom prst="rect">
            <a:avLst/>
          </a:prstGeo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1D6609AA-68C8-5648-8386-6A1D9159540A}"/>
              </a:ext>
            </a:extLst>
          </p:cNvPr>
          <p:cNvGrpSpPr/>
          <p:nvPr/>
        </p:nvGrpSpPr>
        <p:grpSpPr>
          <a:xfrm>
            <a:off x="13117886" y="144361"/>
            <a:ext cx="6752105" cy="2913529"/>
            <a:chOff x="8759077" y="302558"/>
            <a:chExt cx="6752105" cy="2913529"/>
          </a:xfrm>
        </p:grpSpPr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35DD20D0-88C6-4444-85DB-5A436F013F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862" r="11904" b="2521"/>
            <a:stretch/>
          </p:blipFill>
          <p:spPr>
            <a:xfrm>
              <a:off x="8759077" y="302558"/>
              <a:ext cx="2114551" cy="2900083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C80F5F12-ABCC-3846-ABC7-8F29E095B0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583" t="6862" r="5322" b="2521"/>
            <a:stretch/>
          </p:blipFill>
          <p:spPr>
            <a:xfrm>
              <a:off x="11077854" y="302558"/>
              <a:ext cx="2114551" cy="2900083"/>
            </a:xfrm>
            <a:prstGeom prst="rect">
              <a:avLst/>
            </a:prstGeom>
          </p:spPr>
        </p:pic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D2B3ED9A-2F33-1940-B425-864303F95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6862" r="11904" b="2521"/>
            <a:stretch/>
          </p:blipFill>
          <p:spPr>
            <a:xfrm>
              <a:off x="13396631" y="316004"/>
              <a:ext cx="2114551" cy="2900083"/>
            </a:xfrm>
            <a:prstGeom prst="rect">
              <a:avLst/>
            </a:prstGeom>
          </p:spPr>
        </p:pic>
      </p:grpSp>
      <p:grpSp>
        <p:nvGrpSpPr>
          <p:cNvPr id="48" name="グループ化 47">
            <a:extLst>
              <a:ext uri="{FF2B5EF4-FFF2-40B4-BE49-F238E27FC236}">
                <a16:creationId xmlns:a16="http://schemas.microsoft.com/office/drawing/2014/main" id="{9A7769B1-B964-824F-B0AA-D3860C90D062}"/>
              </a:ext>
            </a:extLst>
          </p:cNvPr>
          <p:cNvGrpSpPr/>
          <p:nvPr/>
        </p:nvGrpSpPr>
        <p:grpSpPr>
          <a:xfrm>
            <a:off x="-304802" y="852062"/>
            <a:ext cx="3641157" cy="5307056"/>
            <a:chOff x="-304802" y="852062"/>
            <a:chExt cx="3641157" cy="5307056"/>
          </a:xfrm>
        </p:grpSpPr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09B49071-BE70-3A4B-890C-EEAE1F63E1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3595" t="24443" r="19739" b="13361"/>
            <a:stretch/>
          </p:blipFill>
          <p:spPr>
            <a:xfrm rot="5400000">
              <a:off x="-1086089" y="1633349"/>
              <a:ext cx="5203732" cy="3641157"/>
            </a:xfrm>
            <a:prstGeom prst="rect">
              <a:avLst/>
            </a:prstGeom>
          </p:spPr>
        </p:pic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D3B92DB1-F6D3-1546-8C30-426CF8CBE5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789" y="1001095"/>
              <a:ext cx="0" cy="4748231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B4B25C30-AAEF-0F47-BE75-C9E78BE8C00B}"/>
                </a:ext>
              </a:extLst>
            </p:cNvPr>
            <p:cNvCxnSpPr>
              <a:cxnSpLocks/>
            </p:cNvCxnSpPr>
            <p:nvPr/>
          </p:nvCxnSpPr>
          <p:spPr>
            <a:xfrm>
              <a:off x="589576" y="5858641"/>
              <a:ext cx="2215827" cy="0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098D04D1-3A4A-F94C-9BD6-233776886FCF}"/>
                </a:ext>
              </a:extLst>
            </p:cNvPr>
            <p:cNvSpPr txBox="1"/>
            <p:nvPr/>
          </p:nvSpPr>
          <p:spPr>
            <a:xfrm rot="16200000">
              <a:off x="-569330" y="3304437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24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3DC02F10-6EE2-F34B-908D-80DC714A586C}"/>
                </a:ext>
              </a:extLst>
            </p:cNvPr>
            <p:cNvSpPr txBox="1"/>
            <p:nvPr/>
          </p:nvSpPr>
          <p:spPr>
            <a:xfrm>
              <a:off x="1000910" y="5728231"/>
              <a:ext cx="124623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10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95C1EEE1-35BD-A14F-BB43-8A84843AF6AA}"/>
              </a:ext>
            </a:extLst>
          </p:cNvPr>
          <p:cNvGrpSpPr/>
          <p:nvPr/>
        </p:nvGrpSpPr>
        <p:grpSpPr>
          <a:xfrm>
            <a:off x="6107760" y="3512658"/>
            <a:ext cx="2703344" cy="2873867"/>
            <a:chOff x="6107760" y="3512658"/>
            <a:chExt cx="2703344" cy="2873867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9444A016-1D61-484D-8714-9CC7589EB0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8598" t="16106" r="35057" b="34594"/>
            <a:stretch/>
          </p:blipFill>
          <p:spPr>
            <a:xfrm>
              <a:off x="6107760" y="3653263"/>
              <a:ext cx="2361576" cy="2402531"/>
            </a:xfrm>
            <a:prstGeom prst="rect">
              <a:avLst/>
            </a:prstGeom>
          </p:spPr>
        </p:pic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E14B95F6-6CC7-6947-8632-3D1363F13389}"/>
                </a:ext>
              </a:extLst>
            </p:cNvPr>
            <p:cNvSpPr/>
            <p:nvPr/>
          </p:nvSpPr>
          <p:spPr>
            <a:xfrm>
              <a:off x="6942657" y="4124044"/>
              <a:ext cx="624556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9CBA0D8-E199-0A46-980D-47E87DC65CAF}"/>
                </a:ext>
              </a:extLst>
            </p:cNvPr>
            <p:cNvSpPr txBox="1"/>
            <p:nvPr/>
          </p:nvSpPr>
          <p:spPr>
            <a:xfrm>
              <a:off x="7606185" y="3512658"/>
              <a:ext cx="1204919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No-slip strip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AE82FA60-5984-4141-82FB-8EE43CEECB19}"/>
                </a:ext>
              </a:extLst>
            </p:cNvPr>
            <p:cNvSpPr txBox="1"/>
            <p:nvPr/>
          </p:nvSpPr>
          <p:spPr>
            <a:xfrm>
              <a:off x="6140312" y="5955638"/>
              <a:ext cx="1186977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Battery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70CA6B16-73AC-424F-8431-7E3576EE17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57998" y="5606410"/>
              <a:ext cx="281444" cy="337264"/>
            </a:xfrm>
            <a:prstGeom prst="straightConnector1">
              <a:avLst/>
            </a:prstGeom>
            <a:ln w="57150">
              <a:solidFill>
                <a:schemeClr val="accent5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73749DC1-CFF5-2A4E-A008-31140773CA9F}"/>
              </a:ext>
            </a:extLst>
          </p:cNvPr>
          <p:cNvGrpSpPr/>
          <p:nvPr/>
        </p:nvGrpSpPr>
        <p:grpSpPr>
          <a:xfrm>
            <a:off x="3499053" y="3653263"/>
            <a:ext cx="2428933" cy="2402531"/>
            <a:chOff x="3499053" y="3653263"/>
            <a:chExt cx="2428933" cy="2402531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181F3177-90A0-AE41-AB78-0255FE9D9D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9031" t="11344" r="12986" b="12186"/>
            <a:stretch/>
          </p:blipFill>
          <p:spPr>
            <a:xfrm>
              <a:off x="3499053" y="3653263"/>
              <a:ext cx="2428933" cy="2402531"/>
            </a:xfrm>
            <a:prstGeom prst="rect">
              <a:avLst/>
            </a:prstGeom>
          </p:spPr>
        </p:pic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F4630E77-180F-2F47-89B4-57FA6ED8D905}"/>
                </a:ext>
              </a:extLst>
            </p:cNvPr>
            <p:cNvCxnSpPr>
              <a:cxnSpLocks/>
            </p:cNvCxnSpPr>
            <p:nvPr/>
          </p:nvCxnSpPr>
          <p:spPr>
            <a:xfrm>
              <a:off x="3643879" y="4711158"/>
              <a:ext cx="2068906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66CCBA3-69F2-224A-9921-EC63E84CEBCE}"/>
                </a:ext>
              </a:extLst>
            </p:cNvPr>
            <p:cNvSpPr txBox="1"/>
            <p:nvPr/>
          </p:nvSpPr>
          <p:spPr>
            <a:xfrm>
              <a:off x="3569851" y="4082689"/>
              <a:ext cx="2332212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Horizontal sride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C5727A5D-94A3-8F4E-90F1-8C0479F83A87}"/>
              </a:ext>
            </a:extLst>
          </p:cNvPr>
          <p:cNvGrpSpPr/>
          <p:nvPr/>
        </p:nvGrpSpPr>
        <p:grpSpPr>
          <a:xfrm>
            <a:off x="8649110" y="853778"/>
            <a:ext cx="3407985" cy="5202016"/>
            <a:chOff x="8649110" y="853778"/>
            <a:chExt cx="3407985" cy="5202016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C013F00F-A5EC-BF47-9215-C604B2F5A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720" t="6862" r="28820" b="19120"/>
            <a:stretch/>
          </p:blipFill>
          <p:spPr>
            <a:xfrm>
              <a:off x="8764795" y="853778"/>
              <a:ext cx="3292300" cy="5202016"/>
            </a:xfrm>
            <a:prstGeom prst="rect">
              <a:avLst/>
            </a:prstGeom>
          </p:spPr>
        </p:pic>
        <p:sp>
          <p:nvSpPr>
            <p:cNvPr id="23" name="円弧 22">
              <a:extLst>
                <a:ext uri="{FF2B5EF4-FFF2-40B4-BE49-F238E27FC236}">
                  <a16:creationId xmlns:a16="http://schemas.microsoft.com/office/drawing/2014/main" id="{F8EA09E1-D86C-574E-ABA3-5B7E6CD71D43}"/>
                </a:ext>
              </a:extLst>
            </p:cNvPr>
            <p:cNvSpPr/>
            <p:nvPr/>
          </p:nvSpPr>
          <p:spPr>
            <a:xfrm rot="10800000">
              <a:off x="10135902" y="2852927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円弧 24">
              <a:extLst>
                <a:ext uri="{FF2B5EF4-FFF2-40B4-BE49-F238E27FC236}">
                  <a16:creationId xmlns:a16="http://schemas.microsoft.com/office/drawing/2014/main" id="{E9D20558-74AF-2B4C-A471-C9F025D3D09E}"/>
                </a:ext>
              </a:extLst>
            </p:cNvPr>
            <p:cNvSpPr/>
            <p:nvPr/>
          </p:nvSpPr>
          <p:spPr>
            <a:xfrm rot="5400000">
              <a:off x="9757695" y="2852985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C55F59C4-52CD-994A-9BB6-0598AE4604D8}"/>
                </a:ext>
              </a:extLst>
            </p:cNvPr>
            <p:cNvSpPr/>
            <p:nvPr/>
          </p:nvSpPr>
          <p:spPr>
            <a:xfrm rot="21183829">
              <a:off x="9953640" y="4847937"/>
              <a:ext cx="1986841" cy="747506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10DEE4CB-A641-7642-A5FA-F83E8E051268}"/>
                </a:ext>
              </a:extLst>
            </p:cNvPr>
            <p:cNvSpPr txBox="1"/>
            <p:nvPr/>
          </p:nvSpPr>
          <p:spPr>
            <a:xfrm>
              <a:off x="8649110" y="5221690"/>
              <a:ext cx="1246237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Depth Camera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19CC045E-FCDE-144F-AA0F-093DD0931F6F}"/>
                </a:ext>
              </a:extLst>
            </p:cNvPr>
            <p:cNvSpPr txBox="1"/>
            <p:nvPr/>
          </p:nvSpPr>
          <p:spPr>
            <a:xfrm>
              <a:off x="9983066" y="3512658"/>
              <a:ext cx="1035643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F0F8160F-8720-6A48-AFD6-D4D5AC07DB9A}"/>
              </a:ext>
            </a:extLst>
          </p:cNvPr>
          <p:cNvGrpSpPr/>
          <p:nvPr/>
        </p:nvGrpSpPr>
        <p:grpSpPr>
          <a:xfrm>
            <a:off x="3618157" y="852062"/>
            <a:ext cx="4774810" cy="2554523"/>
            <a:chOff x="3618157" y="852062"/>
            <a:chExt cx="4774810" cy="2554523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21383094-A8C8-7B47-86E0-4AACCEA03D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488" t="7003" r="10478" b="33053"/>
            <a:stretch/>
          </p:blipFill>
          <p:spPr>
            <a:xfrm>
              <a:off x="3618157" y="852062"/>
              <a:ext cx="4774810" cy="2554523"/>
            </a:xfrm>
            <a:prstGeom prst="rect">
              <a:avLst/>
            </a:prstGeom>
          </p:spPr>
        </p:pic>
        <p:sp>
          <p:nvSpPr>
            <p:cNvPr id="22" name="円弧 21">
              <a:extLst>
                <a:ext uri="{FF2B5EF4-FFF2-40B4-BE49-F238E27FC236}">
                  <a16:creationId xmlns:a16="http://schemas.microsoft.com/office/drawing/2014/main" id="{833A90DF-F253-DE45-9FC6-D2C368F0A570}"/>
                </a:ext>
              </a:extLst>
            </p:cNvPr>
            <p:cNvSpPr/>
            <p:nvPr/>
          </p:nvSpPr>
          <p:spPr>
            <a:xfrm rot="10800000">
              <a:off x="5114297" y="1540613"/>
              <a:ext cx="1044336" cy="1044452"/>
            </a:xfrm>
            <a:prstGeom prst="arc">
              <a:avLst>
                <a:gd name="adj1" fmla="val 4862521"/>
                <a:gd name="adj2" fmla="val 11857029"/>
              </a:avLst>
            </a:prstGeom>
            <a:ln w="57150">
              <a:solidFill>
                <a:srgbClr val="F6CA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1B1574C9-B2C5-B84C-A77B-D1915ACCB080}"/>
                </a:ext>
              </a:extLst>
            </p:cNvPr>
            <p:cNvSpPr/>
            <p:nvPr/>
          </p:nvSpPr>
          <p:spPr>
            <a:xfrm>
              <a:off x="3792988" y="2584401"/>
              <a:ext cx="787975" cy="712554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FD89367C-5828-B64D-A4BF-FEB4DE721BC9}"/>
                </a:ext>
              </a:extLst>
            </p:cNvPr>
            <p:cNvSpPr txBox="1"/>
            <p:nvPr/>
          </p:nvSpPr>
          <p:spPr>
            <a:xfrm>
              <a:off x="5902063" y="1078490"/>
              <a:ext cx="2094455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Vertical swing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17C7FB1-1D17-664B-AA45-D328FDBE91D8}"/>
                </a:ext>
              </a:extLst>
            </p:cNvPr>
            <p:cNvSpPr txBox="1"/>
            <p:nvPr/>
          </p:nvSpPr>
          <p:spPr>
            <a:xfrm>
              <a:off x="4717946" y="2584401"/>
              <a:ext cx="1204919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Wheel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119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31274AAD-5A85-C14B-9DAC-26F69ECFF1A9}"/>
              </a:ext>
            </a:extLst>
          </p:cNvPr>
          <p:cNvGrpSpPr/>
          <p:nvPr/>
        </p:nvGrpSpPr>
        <p:grpSpPr>
          <a:xfrm>
            <a:off x="693163" y="506846"/>
            <a:ext cx="9672258" cy="5248786"/>
            <a:chOff x="693163" y="506846"/>
            <a:chExt cx="9672258" cy="5248786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D636ED05-AD17-E448-B121-A19C1DA5D64C}"/>
                </a:ext>
              </a:extLst>
            </p:cNvPr>
            <p:cNvGrpSpPr/>
            <p:nvPr/>
          </p:nvGrpSpPr>
          <p:grpSpPr>
            <a:xfrm>
              <a:off x="693163" y="506846"/>
              <a:ext cx="3959158" cy="5248786"/>
              <a:chOff x="9444010" y="1025674"/>
              <a:chExt cx="3959158" cy="5248786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AC03446A-CAF5-AC4B-8D83-D4EA9EC0E5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595" t="24443" r="19739" b="19639"/>
              <a:stretch/>
            </p:blipFill>
            <p:spPr>
              <a:xfrm rot="5400000">
                <a:off x="8987554" y="2595535"/>
                <a:ext cx="4213893" cy="2650907"/>
              </a:xfrm>
              <a:prstGeom prst="rect">
                <a:avLst/>
              </a:prstGeom>
            </p:spPr>
          </p:pic>
          <p:cxnSp>
            <p:nvCxnSpPr>
              <p:cNvPr id="4" name="直線矢印コネクタ 3">
                <a:extLst>
                  <a:ext uri="{FF2B5EF4-FFF2-40B4-BE49-F238E27FC236}">
                    <a16:creationId xmlns:a16="http://schemas.microsoft.com/office/drawing/2014/main" id="{E2571CBD-7A79-6649-BFC4-16970085F9A8}"/>
                  </a:ext>
                </a:extLst>
              </p:cNvPr>
              <p:cNvCxnSpPr>
                <a:cxnSpLocks/>
                <a:stCxn id="10" idx="0"/>
              </p:cNvCxnSpPr>
              <p:nvPr/>
            </p:nvCxnSpPr>
            <p:spPr>
              <a:xfrm flipV="1">
                <a:off x="9757112" y="1469086"/>
                <a:ext cx="0" cy="434817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線矢印コネクタ 4">
                <a:extLst>
                  <a:ext uri="{FF2B5EF4-FFF2-40B4-BE49-F238E27FC236}">
                    <a16:creationId xmlns:a16="http://schemas.microsoft.com/office/drawing/2014/main" id="{B1F671BF-2225-3D45-A142-5131E26F4D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953219" y="6033606"/>
                <a:ext cx="3072501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D392BC58-D183-3A47-B31C-66B1801ECAF3}"/>
                  </a:ext>
                </a:extLst>
              </p:cNvPr>
              <p:cNvSpPr txBox="1"/>
              <p:nvPr/>
            </p:nvSpPr>
            <p:spPr>
              <a:xfrm>
                <a:off x="9444010" y="1025674"/>
                <a:ext cx="62620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B31ACB6F-F094-4B41-A85E-A97A0E654CB8}"/>
                  </a:ext>
                </a:extLst>
              </p:cNvPr>
              <p:cNvSpPr txBox="1"/>
              <p:nvPr/>
            </p:nvSpPr>
            <p:spPr>
              <a:xfrm>
                <a:off x="12946849" y="5818162"/>
                <a:ext cx="456319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A9D7F4C1-8FED-C744-90E3-61B7AF975EEA}"/>
                  </a:ext>
                </a:extLst>
              </p:cNvPr>
              <p:cNvGrpSpPr/>
              <p:nvPr/>
            </p:nvGrpSpPr>
            <p:grpSpPr>
              <a:xfrm>
                <a:off x="9528512" y="5817260"/>
                <a:ext cx="457200" cy="457200"/>
                <a:chOff x="2795703" y="5000319"/>
                <a:chExt cx="457200" cy="457200"/>
              </a:xfrm>
            </p:grpSpPr>
            <p:sp>
              <p:nvSpPr>
                <p:cNvPr id="10" name="円/楕円 9">
                  <a:extLst>
                    <a:ext uri="{FF2B5EF4-FFF2-40B4-BE49-F238E27FC236}">
                      <a16:creationId xmlns:a16="http://schemas.microsoft.com/office/drawing/2014/main" id="{59E908EE-BF22-FC41-81D3-87CAD4ED5D2A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8A724770-AACA-314A-8318-1ADE82A64131}"/>
                    </a:ext>
                  </a:extLst>
                </p:cNvPr>
                <p:cNvCxnSpPr>
                  <a:cxnSpLocks/>
                  <a:stCxn id="10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E4C1878D-AD94-9149-9F38-ADB5E1D95D4C}"/>
                    </a:ext>
                  </a:extLst>
                </p:cNvPr>
                <p:cNvCxnSpPr>
                  <a:cxnSpLocks/>
                  <a:stCxn id="10" idx="1"/>
                  <a:endCxn id="10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15D781D2-1E94-A94D-8847-CEE950CFC6D3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9918046" y="5403690"/>
                <a:ext cx="468000" cy="468000"/>
              </a:xfrm>
              <a:prstGeom prst="ellipse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3" name="グループ化 12">
              <a:extLst>
                <a:ext uri="{FF2B5EF4-FFF2-40B4-BE49-F238E27FC236}">
                  <a16:creationId xmlns:a16="http://schemas.microsoft.com/office/drawing/2014/main" id="{69B4BC89-CE7F-4449-A4B8-9ED02B00CC26}"/>
                </a:ext>
              </a:extLst>
            </p:cNvPr>
            <p:cNvGrpSpPr/>
            <p:nvPr/>
          </p:nvGrpSpPr>
          <p:grpSpPr>
            <a:xfrm>
              <a:off x="4658991" y="1833631"/>
              <a:ext cx="5706430" cy="3464801"/>
              <a:chOff x="3297282" y="3592197"/>
              <a:chExt cx="5706430" cy="3464801"/>
            </a:xfrm>
          </p:grpSpPr>
          <p:pic>
            <p:nvPicPr>
              <p:cNvPr id="14" name="図 13">
                <a:extLst>
                  <a:ext uri="{FF2B5EF4-FFF2-40B4-BE49-F238E27FC236}">
                    <a16:creationId xmlns:a16="http://schemas.microsoft.com/office/drawing/2014/main" id="{82E74DD7-4CEA-AB4F-9D08-9553B27398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488" t="7003" r="10478" b="33053"/>
              <a:stretch/>
            </p:blipFill>
            <p:spPr>
              <a:xfrm>
                <a:off x="3511784" y="3796554"/>
                <a:ext cx="4768064" cy="2550914"/>
              </a:xfrm>
              <a:prstGeom prst="rect">
                <a:avLst/>
              </a:prstGeom>
            </p:spPr>
          </p:pic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7C0CC818-2BEC-AA4D-AC98-5116D3DD684D}"/>
                  </a:ext>
                </a:extLst>
              </p:cNvPr>
              <p:cNvCxnSpPr>
                <a:cxnSpLocks/>
                <a:endCxn id="16" idx="0"/>
              </p:cNvCxnSpPr>
              <p:nvPr/>
            </p:nvCxnSpPr>
            <p:spPr>
              <a:xfrm>
                <a:off x="3525883" y="3765693"/>
                <a:ext cx="0" cy="2860418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3056D592-F68B-444E-ACAE-FFB6A85DE407}"/>
                  </a:ext>
                </a:extLst>
              </p:cNvPr>
              <p:cNvSpPr txBox="1"/>
              <p:nvPr/>
            </p:nvSpPr>
            <p:spPr>
              <a:xfrm>
                <a:off x="3297723" y="6626111"/>
                <a:ext cx="456319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46813CBB-B781-E541-B5A4-8268FAD5995F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3680264" y="3902274"/>
                <a:ext cx="468000" cy="468000"/>
              </a:xfrm>
              <a:prstGeom prst="ellipse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18" name="直線矢印コネクタ 17">
                <a:extLst>
                  <a:ext uri="{FF2B5EF4-FFF2-40B4-BE49-F238E27FC236}">
                    <a16:creationId xmlns:a16="http://schemas.microsoft.com/office/drawing/2014/main" id="{55C72C1E-8380-8842-8EFB-8329943F4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46858" y="3796554"/>
                <a:ext cx="4855115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2ED98198-3E4A-8B40-A1A2-EDCEE564F8F7}"/>
                  </a:ext>
                </a:extLst>
              </p:cNvPr>
              <p:cNvSpPr txBox="1"/>
              <p:nvPr/>
            </p:nvSpPr>
            <p:spPr>
              <a:xfrm>
                <a:off x="8547393" y="3592197"/>
                <a:ext cx="456319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0" name="グループ化 19">
                <a:extLst>
                  <a:ext uri="{FF2B5EF4-FFF2-40B4-BE49-F238E27FC236}">
                    <a16:creationId xmlns:a16="http://schemas.microsoft.com/office/drawing/2014/main" id="{9D2B26E9-68C6-7449-84AA-F24E4DAAFEB6}"/>
                  </a:ext>
                </a:extLst>
              </p:cNvPr>
              <p:cNvGrpSpPr/>
              <p:nvPr/>
            </p:nvGrpSpPr>
            <p:grpSpPr>
              <a:xfrm>
                <a:off x="3297282" y="3592197"/>
                <a:ext cx="457200" cy="457200"/>
                <a:chOff x="3028341" y="340912"/>
                <a:chExt cx="457200" cy="457200"/>
              </a:xfrm>
            </p:grpSpPr>
            <p:sp>
              <p:nvSpPr>
                <p:cNvPr id="21" name="円/楕円 20">
                  <a:extLst>
                    <a:ext uri="{FF2B5EF4-FFF2-40B4-BE49-F238E27FC236}">
                      <a16:creationId xmlns:a16="http://schemas.microsoft.com/office/drawing/2014/main" id="{3835D175-C05D-A84F-BF00-01616871281F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円/楕円 21">
                  <a:extLst>
                    <a:ext uri="{FF2B5EF4-FFF2-40B4-BE49-F238E27FC236}">
                      <a16:creationId xmlns:a16="http://schemas.microsoft.com/office/drawing/2014/main" id="{09DFC3AC-56A5-EB45-ABC4-1D5C27DA50F7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05096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02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8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2158162-6459-1442-A572-3C3DDC1A851D}"/>
              </a:ext>
            </a:extLst>
          </p:cNvPr>
          <p:cNvSpPr/>
          <p:nvPr/>
        </p:nvSpPr>
        <p:spPr>
          <a:xfrm>
            <a:off x="797860" y="152396"/>
            <a:ext cx="4061012" cy="14433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6913896-0DE3-BC4F-8D7B-A4B8847A52EB}"/>
              </a:ext>
            </a:extLst>
          </p:cNvPr>
          <p:cNvSpPr txBox="1"/>
          <p:nvPr/>
        </p:nvSpPr>
        <p:spPr>
          <a:xfrm>
            <a:off x="1691269" y="-32270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電動義手の課題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B230A72-B0B9-6D42-B2CE-8C1A1627B134}"/>
              </a:ext>
            </a:extLst>
          </p:cNvPr>
          <p:cNvSpPr txBox="1"/>
          <p:nvPr/>
        </p:nvSpPr>
        <p:spPr>
          <a:xfrm>
            <a:off x="1265446" y="617688"/>
            <a:ext cx="2928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筋電の制御が難しい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重い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2B38234-3A94-DE44-A755-21AC618C7B08}"/>
              </a:ext>
            </a:extLst>
          </p:cNvPr>
          <p:cNvSpPr/>
          <p:nvPr/>
        </p:nvSpPr>
        <p:spPr>
          <a:xfrm>
            <a:off x="5647766" y="152396"/>
            <a:ext cx="4061012" cy="14433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1CB1F00-0ECB-484D-9C0B-C28A6BDAB881}"/>
              </a:ext>
            </a:extLst>
          </p:cNvPr>
          <p:cNvSpPr txBox="1"/>
          <p:nvPr/>
        </p:nvSpPr>
        <p:spPr>
          <a:xfrm>
            <a:off x="6317056" y="-26898"/>
            <a:ext cx="297037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パーソナルロボットの課題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76E0845-2774-2444-8C56-E578F88FE825}"/>
              </a:ext>
            </a:extLst>
          </p:cNvPr>
          <p:cNvSpPr txBox="1"/>
          <p:nvPr/>
        </p:nvSpPr>
        <p:spPr>
          <a:xfrm>
            <a:off x="6115352" y="617688"/>
            <a:ext cx="2928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大きくて危ない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環境が固定化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4467F90-F99C-B54D-8304-20151A3A773A}"/>
              </a:ext>
            </a:extLst>
          </p:cNvPr>
          <p:cNvSpPr/>
          <p:nvPr/>
        </p:nvSpPr>
        <p:spPr>
          <a:xfrm>
            <a:off x="726142" y="1917569"/>
            <a:ext cx="8982636" cy="9600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4100277-D5CC-3F4E-B2B9-6801ECFF785D}"/>
              </a:ext>
            </a:extLst>
          </p:cNvPr>
          <p:cNvSpPr txBox="1"/>
          <p:nvPr/>
        </p:nvSpPr>
        <p:spPr>
          <a:xfrm>
            <a:off x="1619551" y="1732902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目的・要求仕様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010344F-7D97-3B40-A1C9-CCB47439E4B8}"/>
              </a:ext>
            </a:extLst>
          </p:cNvPr>
          <p:cNvSpPr txBox="1"/>
          <p:nvPr/>
        </p:nvSpPr>
        <p:spPr>
          <a:xfrm>
            <a:off x="1133326" y="2198195"/>
            <a:ext cx="6121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小型で携帯可能な自律型ロボットハンド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49840BC-5966-9549-AE6B-540FD151FBFD}"/>
              </a:ext>
            </a:extLst>
          </p:cNvPr>
          <p:cNvSpPr/>
          <p:nvPr/>
        </p:nvSpPr>
        <p:spPr>
          <a:xfrm>
            <a:off x="762000" y="3181594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4A16484-32E9-E747-BCC2-167DC0FE89C5}"/>
              </a:ext>
            </a:extLst>
          </p:cNvPr>
          <p:cNvSpPr txBox="1"/>
          <p:nvPr/>
        </p:nvSpPr>
        <p:spPr>
          <a:xfrm>
            <a:off x="1655409" y="2996927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6817421-3773-F34F-8C4A-5E2BED741D65}"/>
              </a:ext>
            </a:extLst>
          </p:cNvPr>
          <p:cNvSpPr txBox="1"/>
          <p:nvPr/>
        </p:nvSpPr>
        <p:spPr>
          <a:xfrm>
            <a:off x="1169184" y="3462220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1C4A0D5-BDE1-D947-A104-4CB6493F77A5}"/>
              </a:ext>
            </a:extLst>
          </p:cNvPr>
          <p:cNvSpPr txBox="1"/>
          <p:nvPr/>
        </p:nvSpPr>
        <p:spPr>
          <a:xfrm>
            <a:off x="2234098" y="3462220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E39BC77-C832-D143-B4EE-F9FB2D5D3B43}"/>
              </a:ext>
            </a:extLst>
          </p:cNvPr>
          <p:cNvSpPr txBox="1"/>
          <p:nvPr/>
        </p:nvSpPr>
        <p:spPr>
          <a:xfrm>
            <a:off x="3499066" y="3462220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赤色の面積値とその重心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C9404E8D-2B7B-AD42-8F8B-94C1FA7B30C9}"/>
              </a:ext>
            </a:extLst>
          </p:cNvPr>
          <p:cNvSpPr txBox="1"/>
          <p:nvPr/>
        </p:nvSpPr>
        <p:spPr>
          <a:xfrm>
            <a:off x="5229255" y="3419612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強化学習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DFA77FE7-19CE-894E-9416-CE6B65AE15AE}"/>
              </a:ext>
            </a:extLst>
          </p:cNvPr>
          <p:cNvSpPr txBox="1"/>
          <p:nvPr/>
        </p:nvSpPr>
        <p:spPr>
          <a:xfrm>
            <a:off x="6959444" y="3429921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スマホ</a:t>
            </a:r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+α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BF74850-09FE-924B-B919-A3A2A63118B9}"/>
              </a:ext>
            </a:extLst>
          </p:cNvPr>
          <p:cNvSpPr/>
          <p:nvPr/>
        </p:nvSpPr>
        <p:spPr>
          <a:xfrm>
            <a:off x="753035" y="4875923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1F24842-43E8-ED40-96FF-595CD7977AB1}"/>
              </a:ext>
            </a:extLst>
          </p:cNvPr>
          <p:cNvSpPr txBox="1"/>
          <p:nvPr/>
        </p:nvSpPr>
        <p:spPr>
          <a:xfrm>
            <a:off x="1160219" y="5156549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95F091C-8780-044D-B2BF-DE1E88242353}"/>
              </a:ext>
            </a:extLst>
          </p:cNvPr>
          <p:cNvSpPr txBox="1"/>
          <p:nvPr/>
        </p:nvSpPr>
        <p:spPr>
          <a:xfrm>
            <a:off x="2225133" y="5156549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4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353F191-F140-394C-9123-A1B3C38BE6AF}"/>
              </a:ext>
            </a:extLst>
          </p:cNvPr>
          <p:cNvSpPr txBox="1"/>
          <p:nvPr/>
        </p:nvSpPr>
        <p:spPr>
          <a:xfrm>
            <a:off x="3490101" y="5156549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一般物体検出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CD13F301-725A-A34C-8D52-C447C6914EDF}"/>
              </a:ext>
            </a:extLst>
          </p:cNvPr>
          <p:cNvSpPr txBox="1"/>
          <p:nvPr/>
        </p:nvSpPr>
        <p:spPr>
          <a:xfrm>
            <a:off x="5220290" y="5113941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比例制御＋ルールベース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7C943F5E-849F-BF40-8217-68E6CFC73A25}"/>
              </a:ext>
            </a:extLst>
          </p:cNvPr>
          <p:cNvSpPr txBox="1"/>
          <p:nvPr/>
        </p:nvSpPr>
        <p:spPr>
          <a:xfrm>
            <a:off x="6950479" y="5124250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+DL-Box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F4A1DA3-9C99-6B42-9E10-71027400D514}"/>
              </a:ext>
            </a:extLst>
          </p:cNvPr>
          <p:cNvSpPr txBox="1"/>
          <p:nvPr/>
        </p:nvSpPr>
        <p:spPr>
          <a:xfrm>
            <a:off x="1700230" y="4691257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FF9CB460-30B7-4146-818F-208DEFB37319}"/>
              </a:ext>
            </a:extLst>
          </p:cNvPr>
          <p:cNvSpPr/>
          <p:nvPr/>
        </p:nvSpPr>
        <p:spPr>
          <a:xfrm>
            <a:off x="762000" y="6689228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E72EE16-14AF-2F48-BBD4-E0C313A408E2}"/>
              </a:ext>
            </a:extLst>
          </p:cNvPr>
          <p:cNvSpPr txBox="1"/>
          <p:nvPr/>
        </p:nvSpPr>
        <p:spPr>
          <a:xfrm>
            <a:off x="1655409" y="6504561"/>
            <a:ext cx="20769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結論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FF7E8192-BF83-6945-AD6D-53B093B767D2}"/>
              </a:ext>
            </a:extLst>
          </p:cNvPr>
          <p:cNvSpPr/>
          <p:nvPr/>
        </p:nvSpPr>
        <p:spPr>
          <a:xfrm>
            <a:off x="762000" y="8471792"/>
            <a:ext cx="8982636" cy="13993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9144891C-F7D4-624E-AEC2-B92DFB828536}"/>
              </a:ext>
            </a:extLst>
          </p:cNvPr>
          <p:cNvSpPr txBox="1"/>
          <p:nvPr/>
        </p:nvSpPr>
        <p:spPr>
          <a:xfrm>
            <a:off x="1655408" y="8287125"/>
            <a:ext cx="25386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Future work 3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D77039B-1910-0F49-BE02-AFCA962D21A4}"/>
              </a:ext>
            </a:extLst>
          </p:cNvPr>
          <p:cNvSpPr txBox="1"/>
          <p:nvPr/>
        </p:nvSpPr>
        <p:spPr>
          <a:xfrm>
            <a:off x="1169184" y="8752418"/>
            <a:ext cx="8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仕様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42FDB206-B1C3-394C-A13C-BAE49B35F64B}"/>
              </a:ext>
            </a:extLst>
          </p:cNvPr>
          <p:cNvSpPr txBox="1"/>
          <p:nvPr/>
        </p:nvSpPr>
        <p:spPr>
          <a:xfrm>
            <a:off x="2234098" y="8752418"/>
            <a:ext cx="1136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自由度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4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50C06609-362B-3948-8C0B-518B6C85A3DA}"/>
              </a:ext>
            </a:extLst>
          </p:cNvPr>
          <p:cNvSpPr txBox="1"/>
          <p:nvPr/>
        </p:nvSpPr>
        <p:spPr>
          <a:xfrm>
            <a:off x="3499066" y="8752418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環境把握能力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赤色の面積値とその重心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F99C7525-1ED0-DF42-A65F-89D016FA7734}"/>
              </a:ext>
            </a:extLst>
          </p:cNvPr>
          <p:cNvSpPr txBox="1"/>
          <p:nvPr/>
        </p:nvSpPr>
        <p:spPr>
          <a:xfrm>
            <a:off x="5229255" y="8709810"/>
            <a:ext cx="17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制御方法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比例制御＋ルールベース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801716C5-1B0F-6549-907F-2E1A74C8103F}"/>
              </a:ext>
            </a:extLst>
          </p:cNvPr>
          <p:cNvSpPr txBox="1"/>
          <p:nvPr/>
        </p:nvSpPr>
        <p:spPr>
          <a:xfrm>
            <a:off x="6959444" y="8720119"/>
            <a:ext cx="178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大きさ・重さ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JetsonNano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C1BCA1B4-7DF7-7049-AA3C-E83F029A3D4D}"/>
              </a:ext>
            </a:extLst>
          </p:cNvPr>
          <p:cNvSpPr txBox="1"/>
          <p:nvPr/>
        </p:nvSpPr>
        <p:spPr>
          <a:xfrm>
            <a:off x="1133326" y="6997363"/>
            <a:ext cx="6121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小型化できた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自律制御できた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携帯性が失われた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603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57999" y="76028"/>
            <a:ext cx="289855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20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lang="ja-JP" altLang="en-US" sz="2200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</a:t>
            </a: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D7AD91E8-D739-5C4D-B5BF-D28D25E94A5E}"/>
              </a:ext>
            </a:extLst>
          </p:cNvPr>
          <p:cNvGrpSpPr/>
          <p:nvPr/>
        </p:nvGrpSpPr>
        <p:grpSpPr>
          <a:xfrm>
            <a:off x="760454" y="764204"/>
            <a:ext cx="8732619" cy="4820808"/>
            <a:chOff x="760454" y="764204"/>
            <a:chExt cx="8732619" cy="4820808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A9AD7FB8-0C1D-7849-8897-352B9E8B3447}"/>
                </a:ext>
              </a:extLst>
            </p:cNvPr>
            <p:cNvSpPr/>
            <p:nvPr/>
          </p:nvSpPr>
          <p:spPr>
            <a:xfrm>
              <a:off x="1173600" y="2747941"/>
              <a:ext cx="1339360" cy="68105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色抽出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pic>
          <p:nvPicPr>
            <p:cNvPr id="8" name="グラフィックス 7" descr="スマートフォン">
              <a:extLst>
                <a:ext uri="{FF2B5EF4-FFF2-40B4-BE49-F238E27FC236}">
                  <a16:creationId xmlns:a16="http://schemas.microsoft.com/office/drawing/2014/main" id="{081EC896-9B9E-864F-8EE6-3F079A482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8375" r="18712"/>
            <a:stretch/>
          </p:blipFill>
          <p:spPr>
            <a:xfrm>
              <a:off x="3001055" y="1221137"/>
              <a:ext cx="820358" cy="1303977"/>
            </a:xfrm>
            <a:prstGeom prst="rect">
              <a:avLst/>
            </a:prstGeom>
          </p:spPr>
        </p:pic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7D4D0C08-D41E-D642-ACDB-459CEFC46410}"/>
                </a:ext>
              </a:extLst>
            </p:cNvPr>
            <p:cNvSpPr/>
            <p:nvPr/>
          </p:nvSpPr>
          <p:spPr>
            <a:xfrm>
              <a:off x="6501723" y="4427937"/>
              <a:ext cx="1339360" cy="68291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Arduino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AFCAB7-5C3F-6E46-83FF-9EAC48EDAE83}"/>
                </a:ext>
              </a:extLst>
            </p:cNvPr>
            <p:cNvSpPr/>
            <p:nvPr/>
          </p:nvSpPr>
          <p:spPr>
            <a:xfrm>
              <a:off x="6027596" y="2899613"/>
              <a:ext cx="2274700" cy="69796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アクチュエータ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2351D394-855A-A14C-9862-1224A61A1DCD}"/>
                </a:ext>
              </a:extLst>
            </p:cNvPr>
            <p:cNvSpPr/>
            <p:nvPr/>
          </p:nvSpPr>
          <p:spPr>
            <a:xfrm>
              <a:off x="1032967" y="4282365"/>
              <a:ext cx="1620626" cy="95931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Q-Leaning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4A16238D-4BF8-CD41-A5BF-F94A33199458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2653593" y="4762024"/>
              <a:ext cx="3848130" cy="737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B5F04C64-2B6E-9643-AFB1-AB9814BC4372}"/>
                </a:ext>
              </a:extLst>
            </p:cNvPr>
            <p:cNvCxnSpPr>
              <a:cxnSpLocks/>
              <a:stCxn id="9" idx="0"/>
              <a:endCxn id="10" idx="2"/>
            </p:cNvCxnSpPr>
            <p:nvPr/>
          </p:nvCxnSpPr>
          <p:spPr>
            <a:xfrm flipH="1" flipV="1">
              <a:off x="7164946" y="3597580"/>
              <a:ext cx="6457" cy="8303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A9DD11FF-47CD-9B43-A150-C17BF596269B}"/>
                </a:ext>
              </a:extLst>
            </p:cNvPr>
            <p:cNvCxnSpPr>
              <a:cxnSpLocks/>
              <a:stCxn id="103" idx="2"/>
              <a:endCxn id="6" idx="0"/>
            </p:cNvCxnSpPr>
            <p:nvPr/>
          </p:nvCxnSpPr>
          <p:spPr>
            <a:xfrm flipH="1">
              <a:off x="1843280" y="2196801"/>
              <a:ext cx="1" cy="55114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24BBCFA5-BB2A-0841-9826-C40FC44B8B06}"/>
                </a:ext>
              </a:extLst>
            </p:cNvPr>
            <p:cNvCxnSpPr>
              <a:cxnSpLocks/>
              <a:stCxn id="6" idx="2"/>
              <a:endCxn id="11" idx="0"/>
            </p:cNvCxnSpPr>
            <p:nvPr/>
          </p:nvCxnSpPr>
          <p:spPr>
            <a:xfrm>
              <a:off x="1843280" y="3429000"/>
              <a:ext cx="0" cy="853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F7A62B61-6B7B-6D4F-9FBD-00A3E7C20D61}"/>
                </a:ext>
              </a:extLst>
            </p:cNvPr>
            <p:cNvCxnSpPr>
              <a:cxnSpLocks/>
              <a:stCxn id="8" idx="1"/>
              <a:endCxn id="103" idx="3"/>
            </p:cNvCxnSpPr>
            <p:nvPr/>
          </p:nvCxnSpPr>
          <p:spPr>
            <a:xfrm flipH="1" flipV="1">
              <a:off x="2507754" y="1867855"/>
              <a:ext cx="493301" cy="5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E505456-D359-2246-B199-E82421335A6A}"/>
                </a:ext>
              </a:extLst>
            </p:cNvPr>
            <p:cNvSpPr/>
            <p:nvPr/>
          </p:nvSpPr>
          <p:spPr>
            <a:xfrm>
              <a:off x="8199719" y="4356186"/>
              <a:ext cx="1293354" cy="81167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電池</a:t>
              </a:r>
              <a:endParaRPr kumimoji="1" lang="en-US" altLang="ja-JP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(6V)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07B21DB8-0C85-704E-BC68-11EEE67746F6}"/>
                </a:ext>
              </a:extLst>
            </p:cNvPr>
            <p:cNvCxnSpPr>
              <a:cxnSpLocks/>
              <a:stCxn id="29" idx="0"/>
              <a:endCxn id="10" idx="2"/>
            </p:cNvCxnSpPr>
            <p:nvPr/>
          </p:nvCxnSpPr>
          <p:spPr>
            <a:xfrm flipH="1" flipV="1">
              <a:off x="7164946" y="3597580"/>
              <a:ext cx="1681450" cy="758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4342A9B7-E8F3-C54B-9B88-4DB4F99D3A35}"/>
                </a:ext>
              </a:extLst>
            </p:cNvPr>
            <p:cNvSpPr txBox="1"/>
            <p:nvPr/>
          </p:nvSpPr>
          <p:spPr>
            <a:xfrm>
              <a:off x="1909800" y="3658496"/>
              <a:ext cx="16859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面積と重心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F34C5990-111A-DA48-BA78-AF8F2452264E}"/>
                </a:ext>
              </a:extLst>
            </p:cNvPr>
            <p:cNvSpPr/>
            <p:nvPr/>
          </p:nvSpPr>
          <p:spPr>
            <a:xfrm>
              <a:off x="760454" y="972531"/>
              <a:ext cx="3396596" cy="461248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5AAF0C8F-8716-F740-95DB-A43871A3DA24}"/>
                </a:ext>
              </a:extLst>
            </p:cNvPr>
            <p:cNvSpPr txBox="1"/>
            <p:nvPr/>
          </p:nvSpPr>
          <p:spPr>
            <a:xfrm>
              <a:off x="1799377" y="764204"/>
              <a:ext cx="1318749" cy="4308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スマホ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15FE729-F68A-104E-BCDF-E568448979FF}"/>
                </a:ext>
              </a:extLst>
            </p:cNvPr>
            <p:cNvSpPr txBox="1"/>
            <p:nvPr/>
          </p:nvSpPr>
          <p:spPr>
            <a:xfrm>
              <a:off x="4421708" y="3725315"/>
              <a:ext cx="82619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電源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(3V)</a:t>
              </a:r>
              <a:endParaRPr kumimoji="1" lang="en-US" altLang="ja-JP" sz="220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7A88F971-5BD8-894F-870B-BD4204DC983D}"/>
                </a:ext>
              </a:extLst>
            </p:cNvPr>
            <p:cNvSpPr/>
            <p:nvPr/>
          </p:nvSpPr>
          <p:spPr>
            <a:xfrm>
              <a:off x="4307237" y="4849419"/>
              <a:ext cx="1877438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ja-JP" altLang="en-US" sz="2200">
                  <a:latin typeface="Meiryo" panose="020B0604030504040204" pitchFamily="34" charset="-128"/>
                  <a:ea typeface="Meiryo" panose="020B0604030504040204" pitchFamily="34" charset="-128"/>
                </a:rPr>
                <a:t>シリアル通信</a:t>
              </a: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15A2755C-4997-7B42-A3BD-BBCE1D05100A}"/>
                </a:ext>
              </a:extLst>
            </p:cNvPr>
            <p:cNvCxnSpPr>
              <a:cxnSpLocks/>
              <a:stCxn id="10" idx="0"/>
              <a:endCxn id="8" idx="3"/>
            </p:cNvCxnSpPr>
            <p:nvPr/>
          </p:nvCxnSpPr>
          <p:spPr>
            <a:xfrm flipH="1" flipV="1">
              <a:off x="3821413" y="1873126"/>
              <a:ext cx="3343533" cy="10264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FD73CC77-C35B-6D40-BEF3-96427232F432}"/>
                </a:ext>
              </a:extLst>
            </p:cNvPr>
            <p:cNvCxnSpPr>
              <a:cxnSpLocks/>
              <a:stCxn id="8" idx="2"/>
              <a:endCxn id="9" idx="1"/>
            </p:cNvCxnSpPr>
            <p:nvPr/>
          </p:nvCxnSpPr>
          <p:spPr>
            <a:xfrm>
              <a:off x="3411234" y="2525114"/>
              <a:ext cx="3090489" cy="22442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7004CA92-F6A9-234D-A9EE-EA0D9C98DE77}"/>
                </a:ext>
              </a:extLst>
            </p:cNvPr>
            <p:cNvSpPr txBox="1"/>
            <p:nvPr/>
          </p:nvSpPr>
          <p:spPr>
            <a:xfrm>
              <a:off x="5134832" y="2049428"/>
              <a:ext cx="209968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200">
                  <a:latin typeface="Meiryo" panose="020B0604030504040204" pitchFamily="34" charset="-128"/>
                  <a:ea typeface="Meiryo" panose="020B0604030504040204" pitchFamily="34" charset="-128"/>
                </a:rPr>
                <a:t>delay(1sec)</a:t>
              </a: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95F85726-A3C6-6E47-97D9-812B487C9AF7}"/>
                </a:ext>
              </a:extLst>
            </p:cNvPr>
            <p:cNvSpPr/>
            <p:nvPr/>
          </p:nvSpPr>
          <p:spPr>
            <a:xfrm>
              <a:off x="1178807" y="1538909"/>
              <a:ext cx="1328947" cy="65789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RGB</a:t>
              </a:r>
              <a:r>
                <a:rPr lang="ja-JP" altLang="en-US" sz="220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画像</a:t>
              </a:r>
              <a:endParaRPr kumimoji="1" lang="ja-JP" altLang="en-US" sz="22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42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6952069" y="3353572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1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号機アーキテクチャ①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566777" y="449643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411436" y="3507118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122846" y="1066401"/>
            <a:ext cx="1383890" cy="24407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246247" y="2150727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506736" y="1066401"/>
            <a:ext cx="1386247" cy="10843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4093817" y="3438615"/>
            <a:ext cx="1592830" cy="7696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Mask R-CNN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4890232" y="2783330"/>
            <a:ext cx="2751" cy="6552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4377194" y="4760522"/>
            <a:ext cx="1026076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Mask</a:t>
            </a: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8394868" y="3376011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4890232" y="4208226"/>
            <a:ext cx="0" cy="552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8E15D902-38D7-1942-A74D-C2F04147269E}"/>
              </a:ext>
            </a:extLst>
          </p:cNvPr>
          <p:cNvCxnSpPr>
            <a:cxnSpLocks/>
          </p:cNvCxnSpPr>
          <p:nvPr/>
        </p:nvCxnSpPr>
        <p:spPr>
          <a:xfrm>
            <a:off x="7041647" y="2448925"/>
            <a:ext cx="10234" cy="262789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0575488" y="3376274"/>
            <a:ext cx="1557265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9738051" y="3748919"/>
            <a:ext cx="837437" cy="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</p:cNvCxnSpPr>
          <p:nvPr/>
        </p:nvCxnSpPr>
        <p:spPr>
          <a:xfrm>
            <a:off x="5539719" y="2448925"/>
            <a:ext cx="14991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5403270" y="5076824"/>
            <a:ext cx="1609645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5576861" y="1827561"/>
            <a:ext cx="134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736FF44C-6A81-3840-B65F-051451AA49B4}"/>
              </a:ext>
            </a:extLst>
          </p:cNvPr>
          <p:cNvCxnSpPr>
            <a:cxnSpLocks/>
            <a:stCxn id="209" idx="0"/>
            <a:endCxn id="49" idx="2"/>
          </p:cNvCxnSpPr>
          <p:nvPr/>
        </p:nvCxnSpPr>
        <p:spPr>
          <a:xfrm flipV="1">
            <a:off x="4890232" y="5393125"/>
            <a:ext cx="0" cy="916735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テキスト ボックス 208">
            <a:extLst>
              <a:ext uri="{FF2B5EF4-FFF2-40B4-BE49-F238E27FC236}">
                <a16:creationId xmlns:a16="http://schemas.microsoft.com/office/drawing/2014/main" id="{25513645-74C0-7A4A-B5D1-7B8B946D8B5D}"/>
              </a:ext>
            </a:extLst>
          </p:cNvPr>
          <p:cNvSpPr txBox="1"/>
          <p:nvPr/>
        </p:nvSpPr>
        <p:spPr>
          <a:xfrm>
            <a:off x="4203635" y="6309860"/>
            <a:ext cx="1373194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23" name="直線矢印コネクタ 222">
            <a:extLst>
              <a:ext uri="{FF2B5EF4-FFF2-40B4-BE49-F238E27FC236}">
                <a16:creationId xmlns:a16="http://schemas.microsoft.com/office/drawing/2014/main" id="{FE2119F2-570C-A342-8D63-024E8AF27A1A}"/>
              </a:ext>
            </a:extLst>
          </p:cNvPr>
          <p:cNvCxnSpPr>
            <a:cxnSpLocks/>
            <a:stCxn id="24" idx="2"/>
            <a:endCxn id="209" idx="0"/>
          </p:cNvCxnSpPr>
          <p:nvPr/>
        </p:nvCxnSpPr>
        <p:spPr>
          <a:xfrm>
            <a:off x="2122846" y="4139721"/>
            <a:ext cx="2767386" cy="21701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67649C90-D66F-7D4E-B701-EEB66728FA22}"/>
              </a:ext>
            </a:extLst>
          </p:cNvPr>
          <p:cNvSpPr txBox="1"/>
          <p:nvPr/>
        </p:nvSpPr>
        <p:spPr>
          <a:xfrm>
            <a:off x="5597297" y="4681340"/>
            <a:ext cx="116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3" name="テキスト ボックス 262">
            <a:extLst>
              <a:ext uri="{FF2B5EF4-FFF2-40B4-BE49-F238E27FC236}">
                <a16:creationId xmlns:a16="http://schemas.microsoft.com/office/drawing/2014/main" id="{7DF3E05C-3021-744D-A85F-3EE219F9DCBC}"/>
              </a:ext>
            </a:extLst>
          </p:cNvPr>
          <p:cNvSpPr txBox="1"/>
          <p:nvPr/>
        </p:nvSpPr>
        <p:spPr>
          <a:xfrm>
            <a:off x="4594471" y="5619995"/>
            <a:ext cx="116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重心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77" name="直線矢印コネクタ 276">
            <a:extLst>
              <a:ext uri="{FF2B5EF4-FFF2-40B4-BE49-F238E27FC236}">
                <a16:creationId xmlns:a16="http://schemas.microsoft.com/office/drawing/2014/main" id="{428A860D-23C1-C242-B5BE-B69514BDD066}"/>
              </a:ext>
            </a:extLst>
          </p:cNvPr>
          <p:cNvCxnSpPr>
            <a:cxnSpLocks/>
          </p:cNvCxnSpPr>
          <p:nvPr/>
        </p:nvCxnSpPr>
        <p:spPr>
          <a:xfrm>
            <a:off x="7038893" y="3748919"/>
            <a:ext cx="138793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9" name="円/楕円 318">
            <a:extLst>
              <a:ext uri="{FF2B5EF4-FFF2-40B4-BE49-F238E27FC236}">
                <a16:creationId xmlns:a16="http://schemas.microsoft.com/office/drawing/2014/main" id="{832217AA-4260-FC46-B15B-DE1201BCF9C3}"/>
              </a:ext>
            </a:extLst>
          </p:cNvPr>
          <p:cNvSpPr/>
          <p:nvPr/>
        </p:nvSpPr>
        <p:spPr>
          <a:xfrm>
            <a:off x="6839458" y="3523469"/>
            <a:ext cx="398869" cy="39886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23" name="直線矢印コネクタ 322">
            <a:extLst>
              <a:ext uri="{FF2B5EF4-FFF2-40B4-BE49-F238E27FC236}">
                <a16:creationId xmlns:a16="http://schemas.microsoft.com/office/drawing/2014/main" id="{F9B1EB3F-45F6-2446-981C-EE388C49A34A}"/>
              </a:ext>
            </a:extLst>
          </p:cNvPr>
          <p:cNvCxnSpPr>
            <a:cxnSpLocks/>
            <a:stCxn id="209" idx="3"/>
            <a:endCxn id="327" idx="1"/>
          </p:cNvCxnSpPr>
          <p:nvPr/>
        </p:nvCxnSpPr>
        <p:spPr>
          <a:xfrm>
            <a:off x="5576829" y="6633026"/>
            <a:ext cx="4221140" cy="94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39E6A9B2-94D0-7146-A183-6C3700A229E2}"/>
              </a:ext>
            </a:extLst>
          </p:cNvPr>
          <p:cNvSpPr txBox="1"/>
          <p:nvPr/>
        </p:nvSpPr>
        <p:spPr>
          <a:xfrm>
            <a:off x="7885462" y="6250717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A91965AD-601F-6541-AD7F-7CD0B6A6E2EB}"/>
              </a:ext>
            </a:extLst>
          </p:cNvPr>
          <p:cNvCxnSpPr>
            <a:cxnSpLocks/>
          </p:cNvCxnSpPr>
          <p:nvPr/>
        </p:nvCxnSpPr>
        <p:spPr>
          <a:xfrm flipV="1">
            <a:off x="7719979" y="3774936"/>
            <a:ext cx="1" cy="28580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6" name="テキスト ボックス 325">
            <a:extLst>
              <a:ext uri="{FF2B5EF4-FFF2-40B4-BE49-F238E27FC236}">
                <a16:creationId xmlns:a16="http://schemas.microsoft.com/office/drawing/2014/main" id="{8E1AA80E-6E51-CA41-85B5-ACB60291BA72}"/>
              </a:ext>
            </a:extLst>
          </p:cNvPr>
          <p:cNvSpPr txBox="1"/>
          <p:nvPr/>
        </p:nvSpPr>
        <p:spPr>
          <a:xfrm>
            <a:off x="7457234" y="5189419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27" name="テキスト ボックス 326">
            <a:extLst>
              <a:ext uri="{FF2B5EF4-FFF2-40B4-BE49-F238E27FC236}">
                <a16:creationId xmlns:a16="http://schemas.microsoft.com/office/drawing/2014/main" id="{D1C67811-BE84-0646-8667-83CB3F9361F2}"/>
              </a:ext>
            </a:extLst>
          </p:cNvPr>
          <p:cNvSpPr txBox="1"/>
          <p:nvPr/>
        </p:nvSpPr>
        <p:spPr>
          <a:xfrm>
            <a:off x="9797969" y="6457828"/>
            <a:ext cx="56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81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3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号機アーキテクチャ②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824522" y="209936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824273" y="1594535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471009" y="826694"/>
            <a:ext cx="1293472" cy="7678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346544" y="1594535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764481" y="826694"/>
            <a:ext cx="1293473" cy="7678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1673286" y="2804747"/>
            <a:ext cx="1592830" cy="63604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物体領域抽出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24" idx="2"/>
            <a:endCxn id="41" idx="0"/>
          </p:cNvCxnSpPr>
          <p:nvPr/>
        </p:nvCxnSpPr>
        <p:spPr>
          <a:xfrm flipH="1">
            <a:off x="2469701" y="2227138"/>
            <a:ext cx="1308" cy="5776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1956663" y="3869275"/>
            <a:ext cx="1026076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重心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9662973" y="5844698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2469701" y="3440789"/>
            <a:ext cx="0" cy="4284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矢印コネクタ 77">
            <a:extLst>
              <a:ext uri="{FF2B5EF4-FFF2-40B4-BE49-F238E27FC236}">
                <a16:creationId xmlns:a16="http://schemas.microsoft.com/office/drawing/2014/main" id="{CBD4A10F-8DB6-9843-950C-142BC2F03018}"/>
              </a:ext>
            </a:extLst>
          </p:cNvPr>
          <p:cNvCxnSpPr>
            <a:cxnSpLocks/>
            <a:stCxn id="81" idx="3"/>
            <a:endCxn id="54" idx="1"/>
          </p:cNvCxnSpPr>
          <p:nvPr/>
        </p:nvCxnSpPr>
        <p:spPr>
          <a:xfrm flipV="1">
            <a:off x="3693981" y="6217606"/>
            <a:ext cx="5968992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1694638" y="5844698"/>
            <a:ext cx="1884291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アクチュエータ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11006156" y="6217606"/>
            <a:ext cx="68848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  <a:stCxn id="33" idx="3"/>
            <a:endCxn id="82" idx="1"/>
          </p:cNvCxnSpPr>
          <p:nvPr/>
        </p:nvCxnSpPr>
        <p:spPr>
          <a:xfrm flipV="1">
            <a:off x="5769363" y="1901120"/>
            <a:ext cx="582062" cy="971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2982739" y="4185577"/>
            <a:ext cx="2063654" cy="73363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テキスト ボックス 168">
            <a:extLst>
              <a:ext uri="{FF2B5EF4-FFF2-40B4-BE49-F238E27FC236}">
                <a16:creationId xmlns:a16="http://schemas.microsoft.com/office/drawing/2014/main" id="{7D401C4A-9522-C54F-BE08-CE13F4BEDFFA}"/>
              </a:ext>
            </a:extLst>
          </p:cNvPr>
          <p:cNvSpPr txBox="1"/>
          <p:nvPr/>
        </p:nvSpPr>
        <p:spPr>
          <a:xfrm>
            <a:off x="144050" y="2962044"/>
            <a:ext cx="1114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kumimoji="1"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6968863" y="3774548"/>
            <a:ext cx="113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10%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9E7E8DF0-C071-3449-9DD0-A403E9406764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2469701" y="2227138"/>
            <a:ext cx="2588253" cy="5776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4BF309C3-7B13-9142-AEA0-5689E9504106}"/>
              </a:ext>
            </a:extLst>
          </p:cNvPr>
          <p:cNvCxnSpPr>
            <a:cxnSpLocks/>
            <a:stCxn id="33" idx="2"/>
            <a:endCxn id="43" idx="0"/>
          </p:cNvCxnSpPr>
          <p:nvPr/>
        </p:nvCxnSpPr>
        <p:spPr>
          <a:xfrm flipH="1">
            <a:off x="5046393" y="2227138"/>
            <a:ext cx="11561" cy="2719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A29BDBB0-6C66-AE4A-9166-9C9F7F557C26}"/>
              </a:ext>
            </a:extLst>
          </p:cNvPr>
          <p:cNvSpPr txBox="1"/>
          <p:nvPr/>
        </p:nvSpPr>
        <p:spPr>
          <a:xfrm>
            <a:off x="4411217" y="4946313"/>
            <a:ext cx="1270352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1" name="テキスト ボックス 80">
            <a:extLst>
              <a:ext uri="{FF2B5EF4-FFF2-40B4-BE49-F238E27FC236}">
                <a16:creationId xmlns:a16="http://schemas.microsoft.com/office/drawing/2014/main" id="{12E4F17D-742B-8043-B237-FA56A4A98E25}"/>
              </a:ext>
            </a:extLst>
          </p:cNvPr>
          <p:cNvSpPr txBox="1"/>
          <p:nvPr/>
        </p:nvSpPr>
        <p:spPr>
          <a:xfrm>
            <a:off x="1202452" y="5894441"/>
            <a:ext cx="2491529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サーボ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（ラック＆ピニオン）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34A525E5-7520-1845-A8E2-F49A4997E9E9}"/>
              </a:ext>
            </a:extLst>
          </p:cNvPr>
          <p:cNvSpPr/>
          <p:nvPr/>
        </p:nvSpPr>
        <p:spPr>
          <a:xfrm>
            <a:off x="6351425" y="1584818"/>
            <a:ext cx="1465990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ピクセル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カウント値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49E80353-1175-AC45-838C-476A72CF166C}"/>
              </a:ext>
            </a:extLst>
          </p:cNvPr>
          <p:cNvCxnSpPr>
            <a:cxnSpLocks/>
            <a:stCxn id="49" idx="2"/>
            <a:endCxn id="81" idx="0"/>
          </p:cNvCxnSpPr>
          <p:nvPr/>
        </p:nvCxnSpPr>
        <p:spPr>
          <a:xfrm flipH="1">
            <a:off x="2448217" y="4501878"/>
            <a:ext cx="21484" cy="13925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F084479A-443E-164B-B414-9E625987D796}"/>
              </a:ext>
            </a:extLst>
          </p:cNvPr>
          <p:cNvCxnSpPr>
            <a:cxnSpLocks/>
            <a:stCxn id="81" idx="0"/>
            <a:endCxn id="43" idx="1"/>
          </p:cNvCxnSpPr>
          <p:nvPr/>
        </p:nvCxnSpPr>
        <p:spPr>
          <a:xfrm flipV="1">
            <a:off x="2448217" y="5269479"/>
            <a:ext cx="1963000" cy="624962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6134DC50-1820-894A-A237-4D2CF26C5E4A}"/>
              </a:ext>
            </a:extLst>
          </p:cNvPr>
          <p:cNvCxnSpPr>
            <a:cxnSpLocks/>
          </p:cNvCxnSpPr>
          <p:nvPr/>
        </p:nvCxnSpPr>
        <p:spPr>
          <a:xfrm>
            <a:off x="1177537" y="1901120"/>
            <a:ext cx="640219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0083EB98-D763-0547-8476-DED78D7E1AFB}"/>
              </a:ext>
            </a:extLst>
          </p:cNvPr>
          <p:cNvCxnSpPr>
            <a:cxnSpLocks/>
          </p:cNvCxnSpPr>
          <p:nvPr/>
        </p:nvCxnSpPr>
        <p:spPr>
          <a:xfrm>
            <a:off x="1177537" y="1901120"/>
            <a:ext cx="0" cy="3029245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矢印コネクタ 104">
            <a:extLst>
              <a:ext uri="{FF2B5EF4-FFF2-40B4-BE49-F238E27FC236}">
                <a16:creationId xmlns:a16="http://schemas.microsoft.com/office/drawing/2014/main" id="{B04C204E-DF08-1F44-9ED9-E054E743CAB5}"/>
              </a:ext>
            </a:extLst>
          </p:cNvPr>
          <p:cNvCxnSpPr>
            <a:cxnSpLocks/>
            <a:endCxn id="81" idx="0"/>
          </p:cNvCxnSpPr>
          <p:nvPr/>
        </p:nvCxnSpPr>
        <p:spPr>
          <a:xfrm>
            <a:off x="1162570" y="4919214"/>
            <a:ext cx="1285647" cy="97522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矢印コネクタ 119">
            <a:extLst>
              <a:ext uri="{FF2B5EF4-FFF2-40B4-BE49-F238E27FC236}">
                <a16:creationId xmlns:a16="http://schemas.microsoft.com/office/drawing/2014/main" id="{3CFD467B-F449-E449-A69F-80BDAB7E47AC}"/>
              </a:ext>
            </a:extLst>
          </p:cNvPr>
          <p:cNvCxnSpPr>
            <a:cxnSpLocks/>
          </p:cNvCxnSpPr>
          <p:nvPr/>
        </p:nvCxnSpPr>
        <p:spPr>
          <a:xfrm flipH="1">
            <a:off x="7084420" y="2242628"/>
            <a:ext cx="5780" cy="39252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線矢印コネクタ 121">
            <a:extLst>
              <a:ext uri="{FF2B5EF4-FFF2-40B4-BE49-F238E27FC236}">
                <a16:creationId xmlns:a16="http://schemas.microsoft.com/office/drawing/2014/main" id="{23E1BAB4-2A0E-1E43-9F29-465E3FF608F0}"/>
              </a:ext>
            </a:extLst>
          </p:cNvPr>
          <p:cNvCxnSpPr>
            <a:cxnSpLocks/>
            <a:stCxn id="82" idx="3"/>
            <a:endCxn id="125" idx="1"/>
          </p:cNvCxnSpPr>
          <p:nvPr/>
        </p:nvCxnSpPr>
        <p:spPr>
          <a:xfrm flipV="1">
            <a:off x="7817415" y="1893509"/>
            <a:ext cx="1402851" cy="761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テキスト ボックス 122">
            <a:extLst>
              <a:ext uri="{FF2B5EF4-FFF2-40B4-BE49-F238E27FC236}">
                <a16:creationId xmlns:a16="http://schemas.microsoft.com/office/drawing/2014/main" id="{3E17147A-DF40-6A44-8ADF-B498646BAA00}"/>
              </a:ext>
            </a:extLst>
          </p:cNvPr>
          <p:cNvSpPr txBox="1"/>
          <p:nvPr/>
        </p:nvSpPr>
        <p:spPr>
          <a:xfrm>
            <a:off x="7780970" y="1498970"/>
            <a:ext cx="113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10%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07423235-DDC7-C843-8946-39AEFF353C41}"/>
              </a:ext>
            </a:extLst>
          </p:cNvPr>
          <p:cNvSpPr/>
          <p:nvPr/>
        </p:nvSpPr>
        <p:spPr>
          <a:xfrm>
            <a:off x="9220266" y="1347534"/>
            <a:ext cx="2228598" cy="10919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1. 1.5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秒直進</a:t>
            </a:r>
            <a:endParaRPr kumimoji="1"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2. 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グリップ閉じる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3. 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持ち上げる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132" name="直線矢印コネクタ 131">
            <a:extLst>
              <a:ext uri="{FF2B5EF4-FFF2-40B4-BE49-F238E27FC236}">
                <a16:creationId xmlns:a16="http://schemas.microsoft.com/office/drawing/2014/main" id="{11DB7738-7735-9943-BAC8-312FD23D56DA}"/>
              </a:ext>
            </a:extLst>
          </p:cNvPr>
          <p:cNvCxnSpPr>
            <a:cxnSpLocks/>
            <a:stCxn id="125" idx="2"/>
            <a:endCxn id="54" idx="0"/>
          </p:cNvCxnSpPr>
          <p:nvPr/>
        </p:nvCxnSpPr>
        <p:spPr>
          <a:xfrm>
            <a:off x="10334565" y="2439484"/>
            <a:ext cx="0" cy="34052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72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15FE729-F68A-104E-BCDF-E568448979FF}"/>
              </a:ext>
            </a:extLst>
          </p:cNvPr>
          <p:cNvSpPr txBox="1"/>
          <p:nvPr/>
        </p:nvSpPr>
        <p:spPr>
          <a:xfrm>
            <a:off x="7037709" y="336173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比例制御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3FCEC3E-64A8-D348-9B94-94B7EEE0C92C}"/>
              </a:ext>
            </a:extLst>
          </p:cNvPr>
          <p:cNvSpPr/>
          <p:nvPr/>
        </p:nvSpPr>
        <p:spPr>
          <a:xfrm>
            <a:off x="8602" y="56822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号機アーキテクチャ③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7384DC6-0C37-604A-ACE8-F1978FD89E4C}"/>
              </a:ext>
            </a:extLst>
          </p:cNvPr>
          <p:cNvSpPr/>
          <p:nvPr/>
        </p:nvSpPr>
        <p:spPr>
          <a:xfrm>
            <a:off x="2566777" y="449643"/>
            <a:ext cx="1879917" cy="6167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 Camera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AABA1F1-0D16-D94B-B30A-30B5D3C84F16}"/>
              </a:ext>
            </a:extLst>
          </p:cNvPr>
          <p:cNvSpPr/>
          <p:nvPr/>
        </p:nvSpPr>
        <p:spPr>
          <a:xfrm>
            <a:off x="1411436" y="3606036"/>
            <a:ext cx="1422819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Depth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03915E95-0824-3844-8779-5BD69B73AE3E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flipH="1">
            <a:off x="2122846" y="1066401"/>
            <a:ext cx="1383890" cy="25396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3023DAE-1EEA-4A46-92FF-EBCAF06DFCCD}"/>
              </a:ext>
            </a:extLst>
          </p:cNvPr>
          <p:cNvSpPr/>
          <p:nvPr/>
        </p:nvSpPr>
        <p:spPr>
          <a:xfrm>
            <a:off x="4246247" y="2150727"/>
            <a:ext cx="129347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RGB</a:t>
            </a:r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画像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77A8447E-BB1E-C847-A74B-E73AD3157B1B}"/>
              </a:ext>
            </a:extLst>
          </p:cNvPr>
          <p:cNvCxnSpPr>
            <a:cxnSpLocks/>
            <a:stCxn id="21" idx="2"/>
            <a:endCxn id="33" idx="0"/>
          </p:cNvCxnSpPr>
          <p:nvPr/>
        </p:nvCxnSpPr>
        <p:spPr>
          <a:xfrm>
            <a:off x="3506736" y="1066401"/>
            <a:ext cx="1386247" cy="10843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AEBABB3F-4BAD-8048-AB71-0358C9293676}"/>
              </a:ext>
            </a:extLst>
          </p:cNvPr>
          <p:cNvSpPr/>
          <p:nvPr/>
        </p:nvSpPr>
        <p:spPr>
          <a:xfrm>
            <a:off x="4093817" y="3438615"/>
            <a:ext cx="1592830" cy="7696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ArUco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64B6A686-FB5C-C241-BA5A-34E01D217252}"/>
              </a:ext>
            </a:extLst>
          </p:cNvPr>
          <p:cNvCxnSpPr>
            <a:cxnSpLocks/>
            <a:stCxn id="33" idx="2"/>
            <a:endCxn id="41" idx="0"/>
          </p:cNvCxnSpPr>
          <p:nvPr/>
        </p:nvCxnSpPr>
        <p:spPr>
          <a:xfrm flipH="1">
            <a:off x="4890232" y="2783330"/>
            <a:ext cx="2751" cy="6552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5A1C24E4-0DFD-124E-A13C-ACF23F419C34}"/>
              </a:ext>
            </a:extLst>
          </p:cNvPr>
          <p:cNvSpPr/>
          <p:nvPr/>
        </p:nvSpPr>
        <p:spPr>
          <a:xfrm>
            <a:off x="4269456" y="4760522"/>
            <a:ext cx="1241552" cy="63260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マーカー座標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5E13F4B-AEE8-914B-AB04-6C45570AA990}"/>
              </a:ext>
            </a:extLst>
          </p:cNvPr>
          <p:cNvSpPr/>
          <p:nvPr/>
        </p:nvSpPr>
        <p:spPr>
          <a:xfrm>
            <a:off x="9524762" y="3358154"/>
            <a:ext cx="1343183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Arduino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201F40FF-3602-9A45-A550-7599FBC5C374}"/>
              </a:ext>
            </a:extLst>
          </p:cNvPr>
          <p:cNvCxnSpPr>
            <a:cxnSpLocks/>
            <a:stCxn id="41" idx="2"/>
            <a:endCxn id="49" idx="0"/>
          </p:cNvCxnSpPr>
          <p:nvPr/>
        </p:nvCxnSpPr>
        <p:spPr>
          <a:xfrm>
            <a:off x="4890232" y="4208226"/>
            <a:ext cx="0" cy="552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8E15D902-38D7-1942-A74D-C2F04147269E}"/>
              </a:ext>
            </a:extLst>
          </p:cNvPr>
          <p:cNvCxnSpPr>
            <a:cxnSpLocks/>
          </p:cNvCxnSpPr>
          <p:nvPr/>
        </p:nvCxnSpPr>
        <p:spPr>
          <a:xfrm>
            <a:off x="7041647" y="2448925"/>
            <a:ext cx="10234" cy="2627898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354CC35E-7634-664A-9663-5BAC3E1190B8}"/>
              </a:ext>
            </a:extLst>
          </p:cNvPr>
          <p:cNvSpPr/>
          <p:nvPr/>
        </p:nvSpPr>
        <p:spPr>
          <a:xfrm>
            <a:off x="11611766" y="3361730"/>
            <a:ext cx="1557265" cy="7458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DC</a:t>
            </a:r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モーター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8307CAE2-54DE-2E44-B2C5-27A2C29E061B}"/>
              </a:ext>
            </a:extLst>
          </p:cNvPr>
          <p:cNvCxnSpPr>
            <a:cxnSpLocks/>
            <a:stCxn id="54" idx="3"/>
            <a:endCxn id="79" idx="1"/>
          </p:cNvCxnSpPr>
          <p:nvPr/>
        </p:nvCxnSpPr>
        <p:spPr>
          <a:xfrm>
            <a:off x="10867945" y="3731062"/>
            <a:ext cx="743821" cy="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35B0FE52-11CC-1A43-863D-5C7837D57788}"/>
              </a:ext>
            </a:extLst>
          </p:cNvPr>
          <p:cNvCxnSpPr>
            <a:cxnSpLocks/>
          </p:cNvCxnSpPr>
          <p:nvPr/>
        </p:nvCxnSpPr>
        <p:spPr>
          <a:xfrm>
            <a:off x="5539719" y="2448925"/>
            <a:ext cx="14991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矢印コネクタ 134">
            <a:extLst>
              <a:ext uri="{FF2B5EF4-FFF2-40B4-BE49-F238E27FC236}">
                <a16:creationId xmlns:a16="http://schemas.microsoft.com/office/drawing/2014/main" id="{C525F63A-657E-6042-91AE-71F37B2A6E6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5511008" y="5076824"/>
            <a:ext cx="1501907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テキスト ボックス 184">
            <a:extLst>
              <a:ext uri="{FF2B5EF4-FFF2-40B4-BE49-F238E27FC236}">
                <a16:creationId xmlns:a16="http://schemas.microsoft.com/office/drawing/2014/main" id="{DE3BFF47-21B7-AD40-B691-1E602F891FAA}"/>
              </a:ext>
            </a:extLst>
          </p:cNvPr>
          <p:cNvSpPr txBox="1"/>
          <p:nvPr/>
        </p:nvSpPr>
        <p:spPr>
          <a:xfrm>
            <a:off x="5615472" y="1811446"/>
            <a:ext cx="1347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中心軸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736FF44C-6A81-3840-B65F-051451AA49B4}"/>
              </a:ext>
            </a:extLst>
          </p:cNvPr>
          <p:cNvCxnSpPr>
            <a:cxnSpLocks/>
            <a:stCxn id="209" idx="0"/>
            <a:endCxn id="49" idx="2"/>
          </p:cNvCxnSpPr>
          <p:nvPr/>
        </p:nvCxnSpPr>
        <p:spPr>
          <a:xfrm flipH="1" flipV="1">
            <a:off x="4890232" y="5393125"/>
            <a:ext cx="32" cy="818413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テキスト ボックス 208">
            <a:extLst>
              <a:ext uri="{FF2B5EF4-FFF2-40B4-BE49-F238E27FC236}">
                <a16:creationId xmlns:a16="http://schemas.microsoft.com/office/drawing/2014/main" id="{25513645-74C0-7A4A-B5D1-7B8B946D8B5D}"/>
              </a:ext>
            </a:extLst>
          </p:cNvPr>
          <p:cNvSpPr txBox="1"/>
          <p:nvPr/>
        </p:nvSpPr>
        <p:spPr>
          <a:xfrm>
            <a:off x="4203667" y="6211538"/>
            <a:ext cx="1373194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対象物</a:t>
            </a:r>
            <a:endParaRPr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との距離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23" name="直線矢印コネクタ 222">
            <a:extLst>
              <a:ext uri="{FF2B5EF4-FFF2-40B4-BE49-F238E27FC236}">
                <a16:creationId xmlns:a16="http://schemas.microsoft.com/office/drawing/2014/main" id="{FE2119F2-570C-A342-8D63-024E8AF27A1A}"/>
              </a:ext>
            </a:extLst>
          </p:cNvPr>
          <p:cNvCxnSpPr>
            <a:cxnSpLocks/>
            <a:stCxn id="24" idx="2"/>
            <a:endCxn id="209" idx="0"/>
          </p:cNvCxnSpPr>
          <p:nvPr/>
        </p:nvCxnSpPr>
        <p:spPr>
          <a:xfrm>
            <a:off x="2122846" y="4238639"/>
            <a:ext cx="2767418" cy="19728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テキスト ボックス 227">
            <a:extLst>
              <a:ext uri="{FF2B5EF4-FFF2-40B4-BE49-F238E27FC236}">
                <a16:creationId xmlns:a16="http://schemas.microsoft.com/office/drawing/2014/main" id="{DB7B0C1A-601E-0C4E-8C21-568C2BABBF78}"/>
              </a:ext>
            </a:extLst>
          </p:cNvPr>
          <p:cNvSpPr txBox="1"/>
          <p:nvPr/>
        </p:nvSpPr>
        <p:spPr>
          <a:xfrm>
            <a:off x="5868713" y="7264235"/>
            <a:ext cx="553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②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77" name="直線矢印コネクタ 276">
            <a:extLst>
              <a:ext uri="{FF2B5EF4-FFF2-40B4-BE49-F238E27FC236}">
                <a16:creationId xmlns:a16="http://schemas.microsoft.com/office/drawing/2014/main" id="{428A860D-23C1-C242-B5BE-B69514BDD066}"/>
              </a:ext>
            </a:extLst>
          </p:cNvPr>
          <p:cNvCxnSpPr>
            <a:cxnSpLocks/>
            <a:stCxn id="27" idx="6"/>
            <a:endCxn id="54" idx="1"/>
          </p:cNvCxnSpPr>
          <p:nvPr/>
        </p:nvCxnSpPr>
        <p:spPr>
          <a:xfrm>
            <a:off x="7238327" y="3722904"/>
            <a:ext cx="2286435" cy="81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26">
            <a:extLst>
              <a:ext uri="{FF2B5EF4-FFF2-40B4-BE49-F238E27FC236}">
                <a16:creationId xmlns:a16="http://schemas.microsoft.com/office/drawing/2014/main" id="{1B6FD881-A333-104E-BE42-AB7D664E9AC9}"/>
              </a:ext>
            </a:extLst>
          </p:cNvPr>
          <p:cNvSpPr/>
          <p:nvPr/>
        </p:nvSpPr>
        <p:spPr>
          <a:xfrm>
            <a:off x="6839458" y="3523469"/>
            <a:ext cx="398869" cy="39886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−</a:t>
            </a:r>
            <a:endParaRPr kumimoji="1" lang="ja-JP" altLang="en-US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627E1DBD-BA72-B14C-91D9-F2C0C5FA4DC5}"/>
              </a:ext>
            </a:extLst>
          </p:cNvPr>
          <p:cNvSpPr/>
          <p:nvPr/>
        </p:nvSpPr>
        <p:spPr>
          <a:xfrm>
            <a:off x="9275446" y="6132615"/>
            <a:ext cx="1841816" cy="80417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腕を下げる</a:t>
            </a:r>
            <a:endParaRPr lang="en-US" altLang="ja-JP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kumimoji="1" lang="ja-JP" altLang="en-US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グリップ開放</a:t>
            </a:r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A5D79BB7-942C-5C42-95D0-34E279605868}"/>
              </a:ext>
            </a:extLst>
          </p:cNvPr>
          <p:cNvCxnSpPr>
            <a:cxnSpLocks/>
            <a:stCxn id="209" idx="3"/>
            <a:endCxn id="28" idx="1"/>
          </p:cNvCxnSpPr>
          <p:nvPr/>
        </p:nvCxnSpPr>
        <p:spPr>
          <a:xfrm>
            <a:off x="5576861" y="6534704"/>
            <a:ext cx="369858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9173031-E803-AB4F-AC45-0CEDBF82B0F2}"/>
              </a:ext>
            </a:extLst>
          </p:cNvPr>
          <p:cNvSpPr txBox="1"/>
          <p:nvPr/>
        </p:nvSpPr>
        <p:spPr>
          <a:xfrm>
            <a:off x="7669640" y="6165371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&lt;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4AA81988-783F-8241-8B6D-FD9E046F039E}"/>
              </a:ext>
            </a:extLst>
          </p:cNvPr>
          <p:cNvCxnSpPr>
            <a:cxnSpLocks/>
            <a:stCxn id="28" idx="0"/>
            <a:endCxn id="54" idx="2"/>
          </p:cNvCxnSpPr>
          <p:nvPr/>
        </p:nvCxnSpPr>
        <p:spPr>
          <a:xfrm flipV="1">
            <a:off x="10196354" y="4103970"/>
            <a:ext cx="0" cy="20286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B6980B1D-F168-CE4D-A055-55BFA0B22C92}"/>
              </a:ext>
            </a:extLst>
          </p:cNvPr>
          <p:cNvCxnSpPr>
            <a:cxnSpLocks/>
          </p:cNvCxnSpPr>
          <p:nvPr/>
        </p:nvCxnSpPr>
        <p:spPr>
          <a:xfrm flipV="1">
            <a:off x="7886607" y="3771369"/>
            <a:ext cx="0" cy="27633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3BDF6689-7A57-AF4B-9CEA-8425F6525488}"/>
              </a:ext>
            </a:extLst>
          </p:cNvPr>
          <p:cNvSpPr txBox="1"/>
          <p:nvPr/>
        </p:nvSpPr>
        <p:spPr>
          <a:xfrm>
            <a:off x="7597341" y="4023560"/>
            <a:ext cx="161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≧</a:t>
            </a:r>
            <a:r>
              <a:rPr lang="en-US" altLang="ja-JP">
                <a:latin typeface="Meiryo" panose="020B0604030504040204" pitchFamily="34" charset="-128"/>
                <a:ea typeface="Meiryo" panose="020B0604030504040204" pitchFamily="34" charset="-128"/>
              </a:rPr>
              <a:t> 17cm</a:t>
            </a:r>
            <a:endParaRPr kumimoji="1" lang="en-US" altLang="ja-JP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076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4375A248-DF39-E840-8CD7-2409A55D64FB}"/>
              </a:ext>
            </a:extLst>
          </p:cNvPr>
          <p:cNvGrpSpPr/>
          <p:nvPr/>
        </p:nvGrpSpPr>
        <p:grpSpPr>
          <a:xfrm>
            <a:off x="4261049" y="3568965"/>
            <a:ext cx="2487549" cy="2734653"/>
            <a:chOff x="2418621" y="3321334"/>
            <a:chExt cx="2487549" cy="2734653"/>
          </a:xfrm>
        </p:grpSpPr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F53D5D61-3569-B845-A95A-8ED7F799497F}"/>
                </a:ext>
              </a:extLst>
            </p:cNvPr>
            <p:cNvGrpSpPr/>
            <p:nvPr/>
          </p:nvGrpSpPr>
          <p:grpSpPr>
            <a:xfrm>
              <a:off x="2545782" y="3321334"/>
              <a:ext cx="2141837" cy="2291675"/>
              <a:chOff x="2701333" y="3645024"/>
              <a:chExt cx="2557395" cy="2736304"/>
            </a:xfrm>
          </p:grpSpPr>
          <p:pic>
            <p:nvPicPr>
              <p:cNvPr id="5" name="図 4">
                <a:extLst>
                  <a:ext uri="{FF2B5EF4-FFF2-40B4-BE49-F238E27FC236}">
                    <a16:creationId xmlns:a16="http://schemas.microsoft.com/office/drawing/2014/main" id="{2C285696-9CAB-034A-8F7F-1A169CFB231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988" t="7270" r="27951" b="4716"/>
              <a:stretch/>
            </p:blipFill>
            <p:spPr>
              <a:xfrm rot="10800000">
                <a:off x="2810456" y="3645024"/>
                <a:ext cx="2448272" cy="2736304"/>
              </a:xfrm>
              <a:prstGeom prst="rect">
                <a:avLst/>
              </a:prstGeom>
            </p:spPr>
          </p:pic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2DEF67B9-BBE7-8047-BF20-8243C7E81429}"/>
                  </a:ext>
                </a:extLst>
              </p:cNvPr>
              <p:cNvSpPr/>
              <p:nvPr/>
            </p:nvSpPr>
            <p:spPr>
              <a:xfrm>
                <a:off x="3108833" y="4695743"/>
                <a:ext cx="702106" cy="720080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88BEB0E8-0906-3D4F-903E-E1399BB26D2B}"/>
                  </a:ext>
                </a:extLst>
              </p:cNvPr>
              <p:cNvSpPr txBox="1"/>
              <p:nvPr/>
            </p:nvSpPr>
            <p:spPr>
              <a:xfrm>
                <a:off x="2701333" y="5455865"/>
                <a:ext cx="1477931" cy="51448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Camera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36459C8F-2AA6-2542-B190-B7F06F990BC0}"/>
                </a:ext>
              </a:extLst>
            </p:cNvPr>
            <p:cNvSpPr txBox="1"/>
            <p:nvPr/>
          </p:nvSpPr>
          <p:spPr>
            <a:xfrm>
              <a:off x="2418621" y="5625100"/>
              <a:ext cx="2487549" cy="4308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Detect</a:t>
              </a:r>
              <a:r>
                <a: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red color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D8DC67B9-D286-A84C-A21B-FA4942727680}"/>
              </a:ext>
            </a:extLst>
          </p:cNvPr>
          <p:cNvGrpSpPr/>
          <p:nvPr/>
        </p:nvGrpSpPr>
        <p:grpSpPr>
          <a:xfrm>
            <a:off x="4729494" y="918209"/>
            <a:ext cx="4964053" cy="2546493"/>
            <a:chOff x="3205493" y="883454"/>
            <a:chExt cx="4635927" cy="2378169"/>
          </a:xfrm>
        </p:grpSpPr>
        <p:grpSp>
          <p:nvGrpSpPr>
            <p:cNvPr id="17" name="グループ化 16">
              <a:extLst>
                <a:ext uri="{FF2B5EF4-FFF2-40B4-BE49-F238E27FC236}">
                  <a16:creationId xmlns:a16="http://schemas.microsoft.com/office/drawing/2014/main" id="{31A2D3E5-35B8-B34F-9D3A-3E74610994DA}"/>
                </a:ext>
              </a:extLst>
            </p:cNvPr>
            <p:cNvGrpSpPr/>
            <p:nvPr/>
          </p:nvGrpSpPr>
          <p:grpSpPr>
            <a:xfrm>
              <a:off x="3205493" y="883454"/>
              <a:ext cx="4635927" cy="1949200"/>
              <a:chOff x="3155998" y="945387"/>
              <a:chExt cx="5516340" cy="2319374"/>
            </a:xfrm>
          </p:grpSpPr>
          <p:pic>
            <p:nvPicPr>
              <p:cNvPr id="19" name="図 18">
                <a:extLst>
                  <a:ext uri="{FF2B5EF4-FFF2-40B4-BE49-F238E27FC236}">
                    <a16:creationId xmlns:a16="http://schemas.microsoft.com/office/drawing/2014/main" id="{91363E36-1623-6E4A-A694-5950CBF585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155998" y="945387"/>
                <a:ext cx="5516340" cy="2319374"/>
              </a:xfrm>
              <a:prstGeom prst="rect">
                <a:avLst/>
              </a:prstGeom>
            </p:spPr>
          </p:pic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CF2217C3-4B03-9C42-B7F0-9D23D3E6B461}"/>
                  </a:ext>
                </a:extLst>
              </p:cNvPr>
              <p:cNvSpPr/>
              <p:nvPr/>
            </p:nvSpPr>
            <p:spPr>
              <a:xfrm>
                <a:off x="3590251" y="2544681"/>
                <a:ext cx="702106" cy="720080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1A024DC0-AD04-0849-8B36-EEE2DF407F6B}"/>
                  </a:ext>
                </a:extLst>
              </p:cNvPr>
              <p:cNvSpPr txBox="1"/>
              <p:nvPr/>
            </p:nvSpPr>
            <p:spPr>
              <a:xfrm>
                <a:off x="3301243" y="2052476"/>
                <a:ext cx="1280118" cy="47882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Wheel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6DABDBDA-E969-7B47-A095-65E7114853B6}"/>
                  </a:ext>
                </a:extLst>
              </p:cNvPr>
              <p:cNvSpPr/>
              <p:nvPr/>
            </p:nvSpPr>
            <p:spPr>
              <a:xfrm>
                <a:off x="7236296" y="1623784"/>
                <a:ext cx="720080" cy="1013950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4393D79F-E68A-E940-961D-28BF219BD461}"/>
                  </a:ext>
                </a:extLst>
              </p:cNvPr>
              <p:cNvSpPr txBox="1"/>
              <p:nvPr/>
            </p:nvSpPr>
            <p:spPr>
              <a:xfrm>
                <a:off x="7014465" y="2697893"/>
                <a:ext cx="1163744" cy="47882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Servo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31A23A34-1C48-7542-8EFA-48CCD5ADAF9C}"/>
                </a:ext>
              </a:extLst>
            </p:cNvPr>
            <p:cNvSpPr txBox="1"/>
            <p:nvPr/>
          </p:nvSpPr>
          <p:spPr>
            <a:xfrm>
              <a:off x="4279681" y="2859218"/>
              <a:ext cx="2487549" cy="402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Move and Grasp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4BA20FD1-CE9D-254E-8ADE-5F7BE72A4D3C}"/>
              </a:ext>
            </a:extLst>
          </p:cNvPr>
          <p:cNvGrpSpPr/>
          <p:nvPr/>
        </p:nvGrpSpPr>
        <p:grpSpPr>
          <a:xfrm>
            <a:off x="6868821" y="3717059"/>
            <a:ext cx="3703851" cy="2669925"/>
            <a:chOff x="5330392" y="3824832"/>
            <a:chExt cx="3703851" cy="2669925"/>
          </a:xfrm>
        </p:grpSpPr>
        <p:pic>
          <p:nvPicPr>
            <p:cNvPr id="25" name="図 24">
              <a:extLst>
                <a:ext uri="{FF2B5EF4-FFF2-40B4-BE49-F238E27FC236}">
                  <a16:creationId xmlns:a16="http://schemas.microsoft.com/office/drawing/2014/main" id="{871E7DC1-41AA-9D45-8F0B-CD131C7C08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75" t="24801" r="5900" b="11480"/>
            <a:stretch/>
          </p:blipFill>
          <p:spPr>
            <a:xfrm>
              <a:off x="5330392" y="3824832"/>
              <a:ext cx="3703851" cy="2203656"/>
            </a:xfrm>
            <a:prstGeom prst="rect">
              <a:avLst/>
            </a:prstGeom>
          </p:spPr>
        </p:pic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B33DF8B4-14CF-1443-AD5F-249F6B24E45E}"/>
                </a:ext>
              </a:extLst>
            </p:cNvPr>
            <p:cNvSpPr txBox="1"/>
            <p:nvPr/>
          </p:nvSpPr>
          <p:spPr>
            <a:xfrm>
              <a:off x="6605448" y="6063870"/>
              <a:ext cx="1153738" cy="4308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Hold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F1E5053D-DA07-0B40-B7B2-B5983C95285E}"/>
              </a:ext>
            </a:extLst>
          </p:cNvPr>
          <p:cNvGrpSpPr/>
          <p:nvPr/>
        </p:nvGrpSpPr>
        <p:grpSpPr>
          <a:xfrm>
            <a:off x="1817804" y="1113567"/>
            <a:ext cx="2371226" cy="4974606"/>
            <a:chOff x="1817804" y="1113567"/>
            <a:chExt cx="2371226" cy="4974606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EA3254F-111D-204E-92A8-2B20D6513CB6}"/>
                </a:ext>
              </a:extLst>
            </p:cNvPr>
            <p:cNvGrpSpPr/>
            <p:nvPr/>
          </p:nvGrpSpPr>
          <p:grpSpPr>
            <a:xfrm>
              <a:off x="1867548" y="1113567"/>
              <a:ext cx="2321482" cy="4974606"/>
              <a:chOff x="210540" y="837545"/>
              <a:chExt cx="2599917" cy="5571251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275127" y="2323212"/>
                <a:ext cx="5571251" cy="2599917"/>
              </a:xfrm>
              <a:prstGeom prst="rect">
                <a:avLst/>
              </a:prstGeom>
            </p:spPr>
          </p:pic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2753BEE-6DC4-1843-BDB1-E8CFCAB6D034}"/>
                  </a:ext>
                </a:extLst>
              </p:cNvPr>
              <p:cNvSpPr/>
              <p:nvPr/>
            </p:nvSpPr>
            <p:spPr>
              <a:xfrm>
                <a:off x="642587" y="2785140"/>
                <a:ext cx="1656184" cy="2808312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A02A2296-5707-994E-B695-3FBC0CFB3894}"/>
                  </a:ext>
                </a:extLst>
              </p:cNvPr>
              <p:cNvSpPr txBox="1"/>
              <p:nvPr/>
            </p:nvSpPr>
            <p:spPr>
              <a:xfrm>
                <a:off x="805988" y="4077416"/>
                <a:ext cx="1408128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Phone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91DC26C7-B18E-5F40-A057-E24052C00C61}"/>
                </a:ext>
              </a:extLst>
            </p:cNvPr>
            <p:cNvGrpSpPr/>
            <p:nvPr/>
          </p:nvGrpSpPr>
          <p:grpSpPr>
            <a:xfrm rot="16200000">
              <a:off x="4741" y="3022923"/>
              <a:ext cx="4057013" cy="430887"/>
              <a:chOff x="3108833" y="3335942"/>
              <a:chExt cx="5131857" cy="482567"/>
            </a:xfrm>
          </p:grpSpPr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08833" y="3577228"/>
                <a:ext cx="5131857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3466F35C-0BE4-0242-9F47-02B074C610AF}"/>
                  </a:ext>
                </a:extLst>
              </p:cNvPr>
              <p:cNvSpPr txBox="1"/>
              <p:nvPr/>
            </p:nvSpPr>
            <p:spPr>
              <a:xfrm>
                <a:off x="4886557" y="3335942"/>
                <a:ext cx="1576409" cy="4825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26 cm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8AC5D29-9129-A148-9FAF-2AE4D6CDC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3374" y="5620801"/>
              <a:ext cx="1763167" cy="1"/>
            </a:xfrm>
            <a:prstGeom prst="straightConnector1">
              <a:avLst/>
            </a:prstGeom>
            <a:ln w="57150">
              <a:solidFill>
                <a:srgbClr val="F6CA00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B256F80D-B758-C649-A95A-A515BBF04986}"/>
                </a:ext>
              </a:extLst>
            </p:cNvPr>
            <p:cNvSpPr txBox="1"/>
            <p:nvPr/>
          </p:nvSpPr>
          <p:spPr>
            <a:xfrm>
              <a:off x="2603323" y="5411659"/>
              <a:ext cx="88998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200" dirty="0">
                  <a:latin typeface="Meiryo" panose="020B0604030504040204" pitchFamily="34" charset="-128"/>
                  <a:ea typeface="Meiryo" panose="020B0604030504040204" pitchFamily="34" charset="-128"/>
                </a:rPr>
                <a:t>9 cm</a:t>
              </a:r>
              <a:endPara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26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F43A4EF-8FCA-ED4B-9028-C8891F601E50}"/>
              </a:ext>
            </a:extLst>
          </p:cNvPr>
          <p:cNvSpPr txBox="1"/>
          <p:nvPr/>
        </p:nvSpPr>
        <p:spPr>
          <a:xfrm>
            <a:off x="-1" y="37706"/>
            <a:ext cx="32394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200" dirty="0">
                <a:latin typeface="Meiryo" panose="020B0604030504040204" pitchFamily="34" charset="-128"/>
                <a:ea typeface="Meiryo" panose="020B0604030504040204" pitchFamily="34" charset="-128"/>
              </a:rPr>
              <a:t>カメラの座標系に従う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D69AB117-EC40-7640-8506-2F342F94C050}"/>
              </a:ext>
            </a:extLst>
          </p:cNvPr>
          <p:cNvGrpSpPr/>
          <p:nvPr/>
        </p:nvGrpSpPr>
        <p:grpSpPr>
          <a:xfrm>
            <a:off x="1087230" y="533679"/>
            <a:ext cx="8967514" cy="5790642"/>
            <a:chOff x="1087230" y="533679"/>
            <a:chExt cx="8967514" cy="5790642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4FDBCBD1-11F2-9446-93F7-D6BF4FD5E1CC}"/>
                </a:ext>
              </a:extLst>
            </p:cNvPr>
            <p:cNvGrpSpPr/>
            <p:nvPr/>
          </p:nvGrpSpPr>
          <p:grpSpPr>
            <a:xfrm>
              <a:off x="1087230" y="533679"/>
              <a:ext cx="3344876" cy="5790642"/>
              <a:chOff x="-68166" y="467915"/>
              <a:chExt cx="3344876" cy="5790642"/>
            </a:xfrm>
          </p:grpSpPr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D586F9D8-5554-3A44-9777-8DDA7D5B4C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00" t="17801" r="1701" b="23400"/>
              <a:stretch/>
            </p:blipFill>
            <p:spPr>
              <a:xfrm rot="5400000">
                <a:off x="-1081626" y="2440129"/>
                <a:ext cx="4974606" cy="2321482"/>
              </a:xfrm>
              <a:prstGeom prst="rect">
                <a:avLst/>
              </a:prstGeom>
            </p:spPr>
          </p:pic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FDB93DC5-509A-5946-82F3-6A2812598F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4936" y="814269"/>
                <a:ext cx="0" cy="5273904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BB187070-C81A-CF41-8656-902B79E113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6870" y="6016799"/>
                <a:ext cx="2645243" cy="1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FC08C2D4-9445-2749-8645-367D085F65DC}"/>
                  </a:ext>
                </a:extLst>
              </p:cNvPr>
              <p:cNvSpPr txBox="1"/>
              <p:nvPr/>
            </p:nvSpPr>
            <p:spPr>
              <a:xfrm>
                <a:off x="-68166" y="467915"/>
                <a:ext cx="626203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8EBA2D2B-D6B8-4D4B-941C-1AAFE301F5AF}"/>
                  </a:ext>
                </a:extLst>
              </p:cNvPr>
              <p:cNvSpPr txBox="1"/>
              <p:nvPr/>
            </p:nvSpPr>
            <p:spPr>
              <a:xfrm>
                <a:off x="2820391" y="5767653"/>
                <a:ext cx="456319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41" name="グループ化 40">
                <a:extLst>
                  <a:ext uri="{FF2B5EF4-FFF2-40B4-BE49-F238E27FC236}">
                    <a16:creationId xmlns:a16="http://schemas.microsoft.com/office/drawing/2014/main" id="{202C207C-603E-0543-9F90-F87292B72FB2}"/>
                  </a:ext>
                </a:extLst>
              </p:cNvPr>
              <p:cNvGrpSpPr/>
              <p:nvPr/>
            </p:nvGrpSpPr>
            <p:grpSpPr>
              <a:xfrm>
                <a:off x="-5207" y="5801357"/>
                <a:ext cx="457200" cy="457200"/>
                <a:chOff x="2795703" y="5000319"/>
                <a:chExt cx="457200" cy="457200"/>
              </a:xfrm>
            </p:grpSpPr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A0C2F1BF-6911-EF4D-A6E5-3F26CC98FF4C}"/>
                    </a:ext>
                  </a:extLst>
                </p:cNvPr>
                <p:cNvSpPr/>
                <p:nvPr/>
              </p:nvSpPr>
              <p:spPr>
                <a:xfrm>
                  <a:off x="2795703" y="5000319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1D98A459-36B9-CB4E-9556-5D827E77CEF1}"/>
                    </a:ext>
                  </a:extLst>
                </p:cNvPr>
                <p:cNvCxnSpPr>
                  <a:cxnSpLocks/>
                  <a:stCxn id="31" idx="7"/>
                </p:cNvCxnSpPr>
                <p:nvPr/>
              </p:nvCxnSpPr>
              <p:spPr>
                <a:xfrm flipH="1">
                  <a:off x="2882662" y="5067274"/>
                  <a:ext cx="303286" cy="347511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D3166DE1-0DB6-BF41-B359-457F5D3D26D9}"/>
                    </a:ext>
                  </a:extLst>
                </p:cNvPr>
                <p:cNvCxnSpPr>
                  <a:cxnSpLocks/>
                  <a:stCxn id="31" idx="1"/>
                  <a:endCxn id="31" idx="5"/>
                </p:cNvCxnSpPr>
                <p:nvPr/>
              </p:nvCxnSpPr>
              <p:spPr>
                <a:xfrm>
                  <a:off x="2862658" y="5067274"/>
                  <a:ext cx="323290" cy="323290"/>
                </a:xfrm>
                <a:prstGeom prst="line">
                  <a:avLst/>
                </a:prstGeom>
                <a:ln w="57150">
                  <a:solidFill>
                    <a:srgbClr val="F6CA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B1D4167D-1151-CF40-A8FE-68AE60EB641B}"/>
                  </a:ext>
                </a:extLst>
              </p:cNvPr>
              <p:cNvSpPr txBox="1"/>
              <p:nvPr/>
            </p:nvSpPr>
            <p:spPr>
              <a:xfrm>
                <a:off x="347126" y="5442885"/>
                <a:ext cx="456319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17862CB9-D7BC-B64E-8A16-49919AD69312}"/>
                </a:ext>
              </a:extLst>
            </p:cNvPr>
            <p:cNvGrpSpPr/>
            <p:nvPr/>
          </p:nvGrpSpPr>
          <p:grpSpPr>
            <a:xfrm>
              <a:off x="4324529" y="2142211"/>
              <a:ext cx="5730215" cy="3186257"/>
              <a:chOff x="3019449" y="340912"/>
              <a:chExt cx="5730215" cy="3186257"/>
            </a:xfrm>
          </p:grpSpPr>
          <p:pic>
            <p:nvPicPr>
              <p:cNvPr id="47" name="図 46">
                <a:extLst>
                  <a:ext uri="{FF2B5EF4-FFF2-40B4-BE49-F238E27FC236}">
                    <a16:creationId xmlns:a16="http://schemas.microsoft.com/office/drawing/2014/main" id="{48DE910E-C00B-384E-8993-8339D17F38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43" b="12028"/>
              <a:stretch/>
            </p:blipFill>
            <p:spPr>
              <a:xfrm>
                <a:off x="3239458" y="569513"/>
                <a:ext cx="4964053" cy="2087162"/>
              </a:xfrm>
              <a:prstGeom prst="rect">
                <a:avLst/>
              </a:prstGeom>
            </p:spPr>
          </p:pic>
          <p:cxnSp>
            <p:nvCxnSpPr>
              <p:cNvPr id="52" name="直線矢印コネクタ 51">
                <a:extLst>
                  <a:ext uri="{FF2B5EF4-FFF2-40B4-BE49-F238E27FC236}">
                    <a16:creationId xmlns:a16="http://schemas.microsoft.com/office/drawing/2014/main" id="{84938278-045C-D64E-AF28-ED7112AE04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39457" y="569513"/>
                <a:ext cx="5178402" cy="0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71EC6B1A-573C-CD4F-8788-979DEDDB4489}"/>
                  </a:ext>
                </a:extLst>
              </p:cNvPr>
              <p:cNvSpPr txBox="1"/>
              <p:nvPr/>
            </p:nvSpPr>
            <p:spPr>
              <a:xfrm>
                <a:off x="8293345" y="383382"/>
                <a:ext cx="456319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z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cxnSp>
            <p:nvCxnSpPr>
              <p:cNvPr id="55" name="直線矢印コネクタ 54">
                <a:extLst>
                  <a:ext uri="{FF2B5EF4-FFF2-40B4-BE49-F238E27FC236}">
                    <a16:creationId xmlns:a16="http://schemas.microsoft.com/office/drawing/2014/main" id="{73D5B95D-2C3F-D444-8E34-AEA186E329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9457" y="569512"/>
                <a:ext cx="0" cy="2581775"/>
              </a:xfrm>
              <a:prstGeom prst="straightConnector1">
                <a:avLst/>
              </a:prstGeom>
              <a:ln w="57150">
                <a:solidFill>
                  <a:srgbClr val="F6CA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テキスト ボックス 57">
                <a:extLst>
                  <a:ext uri="{FF2B5EF4-FFF2-40B4-BE49-F238E27FC236}">
                    <a16:creationId xmlns:a16="http://schemas.microsoft.com/office/drawing/2014/main" id="{25C0B5E1-19D0-9843-8B51-AE85EC69E12D}"/>
                  </a:ext>
                </a:extLst>
              </p:cNvPr>
              <p:cNvSpPr txBox="1"/>
              <p:nvPr/>
            </p:nvSpPr>
            <p:spPr>
              <a:xfrm>
                <a:off x="3019449" y="3096282"/>
                <a:ext cx="456319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y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69D814B9-1A92-3042-BFE8-EE7D530B335F}"/>
                  </a:ext>
                </a:extLst>
              </p:cNvPr>
              <p:cNvSpPr txBox="1"/>
              <p:nvPr/>
            </p:nvSpPr>
            <p:spPr>
              <a:xfrm>
                <a:off x="3384180" y="662826"/>
                <a:ext cx="456319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22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x</a:t>
                </a:r>
                <a:endParaRPr lang="ja-JP" altLang="en-US" sz="22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14" name="グループ化 13">
                <a:extLst>
                  <a:ext uri="{FF2B5EF4-FFF2-40B4-BE49-F238E27FC236}">
                    <a16:creationId xmlns:a16="http://schemas.microsoft.com/office/drawing/2014/main" id="{1561FD77-93BF-554D-931E-F56F107F2DE1}"/>
                  </a:ext>
                </a:extLst>
              </p:cNvPr>
              <p:cNvGrpSpPr/>
              <p:nvPr/>
            </p:nvGrpSpPr>
            <p:grpSpPr>
              <a:xfrm>
                <a:off x="3028341" y="340912"/>
                <a:ext cx="457200" cy="457200"/>
                <a:chOff x="3028341" y="340912"/>
                <a:chExt cx="457200" cy="457200"/>
              </a:xfrm>
            </p:grpSpPr>
            <p:sp>
              <p:nvSpPr>
                <p:cNvPr id="61" name="円/楕円 60">
                  <a:extLst>
                    <a:ext uri="{FF2B5EF4-FFF2-40B4-BE49-F238E27FC236}">
                      <a16:creationId xmlns:a16="http://schemas.microsoft.com/office/drawing/2014/main" id="{6347BBA9-B9B4-0442-823E-DAA255DB1ABD}"/>
                    </a:ext>
                  </a:extLst>
                </p:cNvPr>
                <p:cNvSpPr/>
                <p:nvPr/>
              </p:nvSpPr>
              <p:spPr>
                <a:xfrm>
                  <a:off x="3028341" y="340912"/>
                  <a:ext cx="457200" cy="457200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円/楕円 11">
                  <a:extLst>
                    <a:ext uri="{FF2B5EF4-FFF2-40B4-BE49-F238E27FC236}">
                      <a16:creationId xmlns:a16="http://schemas.microsoft.com/office/drawing/2014/main" id="{0B76930E-5992-4449-B306-B7D67E7F0763}"/>
                    </a:ext>
                  </a:extLst>
                </p:cNvPr>
                <p:cNvSpPr/>
                <p:nvPr/>
              </p:nvSpPr>
              <p:spPr>
                <a:xfrm>
                  <a:off x="3182543" y="484557"/>
                  <a:ext cx="148795" cy="148795"/>
                </a:xfrm>
                <a:prstGeom prst="ellipse">
                  <a:avLst/>
                </a:prstGeom>
                <a:solidFill>
                  <a:srgbClr val="F6CA00"/>
                </a:solidFill>
                <a:ln>
                  <a:solidFill>
                    <a:srgbClr val="F6CA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3204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683ED55-6C62-DC4D-8CDA-8337B93EC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6" t="3338" r="13373" b="9793"/>
          <a:stretch/>
        </p:blipFill>
        <p:spPr>
          <a:xfrm rot="5400000">
            <a:off x="733780" y="909616"/>
            <a:ext cx="4873337" cy="446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76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311</Words>
  <Application>Microsoft Macintosh PowerPoint</Application>
  <PresentationFormat>ワイド画面</PresentationFormat>
  <Paragraphs>152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山田　敦史</dc:creator>
  <cp:lastModifiedBy>山田　敦史</cp:lastModifiedBy>
  <cp:revision>294</cp:revision>
  <dcterms:created xsi:type="dcterms:W3CDTF">2020-01-07T02:16:19Z</dcterms:created>
  <dcterms:modified xsi:type="dcterms:W3CDTF">2020-01-21T02:44:55Z</dcterms:modified>
</cp:coreProperties>
</file>

<file path=docProps/thumbnail.jpeg>
</file>